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77" r:id="rId2"/>
    <p:sldId id="280" r:id="rId3"/>
    <p:sldId id="261" r:id="rId4"/>
    <p:sldId id="262" r:id="rId5"/>
    <p:sldId id="265" r:id="rId6"/>
    <p:sldId id="266" r:id="rId7"/>
    <p:sldId id="267" r:id="rId8"/>
    <p:sldId id="268" r:id="rId9"/>
    <p:sldId id="273" r:id="rId10"/>
    <p:sldId id="275" r:id="rId11"/>
    <p:sldId id="269" r:id="rId12"/>
    <p:sldId id="270" r:id="rId13"/>
    <p:sldId id="274" r:id="rId14"/>
    <p:sldId id="272" r:id="rId15"/>
    <p:sldId id="263" r:id="rId16"/>
    <p:sldId id="276" r:id="rId17"/>
    <p:sldId id="271" r:id="rId18"/>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 userDrawn="1">
          <p15:clr>
            <a:srgbClr val="A4A3A4"/>
          </p15:clr>
        </p15:guide>
        <p15:guide id="2" pos="384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ACC6"/>
    <a:srgbClr val="47D591"/>
    <a:srgbClr val="D5EC45"/>
    <a:srgbClr val="F79646"/>
    <a:srgbClr val="5FE145"/>
    <a:srgbClr val="ED1C24"/>
    <a:srgbClr val="E8303B"/>
    <a:srgbClr val="FBDBC2"/>
    <a:srgbClr val="5DA9DD"/>
    <a:srgbClr val="4267B2"/>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90" autoAdjust="0"/>
    <p:restoredTop sz="89939" autoAdjust="0"/>
  </p:normalViewPr>
  <p:slideViewPr>
    <p:cSldViewPr snapToGrid="0" snapToObjects="1">
      <p:cViewPr varScale="1">
        <p:scale>
          <a:sx n="62" d="100"/>
          <a:sy n="62" d="100"/>
        </p:scale>
        <p:origin x="812" y="28"/>
      </p:cViewPr>
      <p:guideLst>
        <p:guide orient="horz" pos="384"/>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0" d="100"/>
          <a:sy n="60" d="100"/>
        </p:scale>
        <p:origin x="2538" y="9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63267F-2055-4F05-AF25-FD1E5063E005}" type="doc">
      <dgm:prSet loTypeId="urn:microsoft.com/office/officeart/2005/8/layout/hProcess11" loCatId="process" qsTypeId="urn:microsoft.com/office/officeart/2005/8/quickstyle/simple1" qsCatId="simple" csTypeId="urn:microsoft.com/office/officeart/2005/8/colors/colorful5" csCatId="colorful" phldr="1"/>
      <dgm:spPr/>
      <dgm:t>
        <a:bodyPr/>
        <a:lstStyle/>
        <a:p>
          <a:endParaRPr lang="en-US"/>
        </a:p>
      </dgm:t>
    </dgm:pt>
    <dgm:pt modelId="{D5AFCC87-C6A0-423D-95C2-D64E042AF79A}">
      <dgm:prSet phldrT="[Text]" custT="1"/>
      <dgm:spPr/>
      <dgm:t>
        <a:bodyPr/>
        <a:lstStyle/>
        <a:p>
          <a:pPr algn="l"/>
          <a:r>
            <a:rPr lang="en-US" sz="1600" b="1" dirty="0">
              <a:latin typeface="Franklin Gothic Book" panose="020B0503020102020204" pitchFamily="34" charset="0"/>
            </a:rPr>
            <a:t>Recency pilot </a:t>
          </a:r>
          <a:r>
            <a:rPr lang="en-US" sz="1600" b="0" dirty="0">
              <a:latin typeface="Franklin Gothic Book" panose="020B0503020102020204" pitchFamily="34" charset="0"/>
            </a:rPr>
            <a:t>infection among AGYW </a:t>
          </a:r>
          <a:r>
            <a:rPr lang="en-US" sz="1600" dirty="0">
              <a:latin typeface="Franklin Gothic Book" panose="020B0503020102020204" pitchFamily="34" charset="0"/>
            </a:rPr>
            <a:t>in 4 districts</a:t>
          </a:r>
        </a:p>
        <a:p>
          <a:pPr algn="l"/>
          <a:r>
            <a:rPr lang="en-US" sz="1600" b="1" dirty="0">
              <a:latin typeface="Franklin Gothic Book" panose="020B0503020102020204" pitchFamily="34" charset="0"/>
            </a:rPr>
            <a:t>Lab evaluation </a:t>
          </a:r>
          <a:r>
            <a:rPr lang="en-US" sz="1600" dirty="0">
              <a:latin typeface="Franklin Gothic Book" panose="020B0503020102020204" pitchFamily="34" charset="0"/>
            </a:rPr>
            <a:t>comparing LAg avidity assay to Asante Rapid test for recent infection (RTRI)</a:t>
          </a:r>
        </a:p>
        <a:p>
          <a:pPr algn="ctr"/>
          <a:r>
            <a:rPr lang="en-US" sz="1800" b="1" dirty="0">
              <a:ln>
                <a:solidFill>
                  <a:schemeClr val="bg1">
                    <a:lumMod val="65000"/>
                  </a:schemeClr>
                </a:solidFill>
              </a:ln>
              <a:solidFill>
                <a:srgbClr val="4BACC6"/>
              </a:solidFill>
              <a:latin typeface="Franklin Gothic Book" panose="020B0503020102020204" pitchFamily="34" charset="0"/>
            </a:rPr>
            <a:t>Nov 2017 </a:t>
          </a:r>
          <a:endParaRPr lang="en-US" sz="1800" dirty="0">
            <a:ln>
              <a:solidFill>
                <a:schemeClr val="bg1">
                  <a:lumMod val="65000"/>
                </a:schemeClr>
              </a:solidFill>
            </a:ln>
            <a:solidFill>
              <a:srgbClr val="4BACC6"/>
            </a:solidFill>
            <a:latin typeface="Franklin Gothic Book" panose="020B0503020102020204" pitchFamily="34" charset="0"/>
          </a:endParaRPr>
        </a:p>
      </dgm:t>
    </dgm:pt>
    <dgm:pt modelId="{0CBAC999-D2AA-4F83-A9B4-56AA5EA29490}" type="parTrans" cxnId="{E30A779B-8CCA-4098-8A75-DFB7C1F7C15A}">
      <dgm:prSet/>
      <dgm:spPr/>
      <dgm:t>
        <a:bodyPr/>
        <a:lstStyle/>
        <a:p>
          <a:endParaRPr lang="en-US"/>
        </a:p>
      </dgm:t>
    </dgm:pt>
    <dgm:pt modelId="{A766E97C-049B-4D1C-881E-2134CBDAA29F}" type="sibTrans" cxnId="{E30A779B-8CCA-4098-8A75-DFB7C1F7C15A}">
      <dgm:prSet/>
      <dgm:spPr/>
      <dgm:t>
        <a:bodyPr/>
        <a:lstStyle/>
        <a:p>
          <a:endParaRPr lang="en-US"/>
        </a:p>
      </dgm:t>
    </dgm:pt>
    <dgm:pt modelId="{31932DDB-285C-4687-9849-7BA30089DF70}">
      <dgm:prSet phldrT="[Text]" custT="1"/>
      <dgm:spPr/>
      <dgm:t>
        <a:bodyPr/>
        <a:lstStyle/>
        <a:p>
          <a:pPr algn="ctr"/>
          <a:r>
            <a:rPr lang="en-US" sz="1800" b="1" dirty="0">
              <a:ln>
                <a:solidFill>
                  <a:schemeClr val="bg1">
                    <a:lumMod val="65000"/>
                  </a:schemeClr>
                </a:solidFill>
              </a:ln>
              <a:solidFill>
                <a:srgbClr val="47D591"/>
              </a:solidFill>
              <a:latin typeface="Franklin Gothic Book" panose="020B0503020102020204" pitchFamily="34" charset="0"/>
            </a:rPr>
            <a:t>April 2019 </a:t>
          </a:r>
        </a:p>
        <a:p>
          <a:pPr algn="l"/>
          <a:r>
            <a:rPr lang="en-US" sz="1600" b="1" dirty="0">
              <a:latin typeface="Franklin Gothic Book" panose="020B0503020102020204" pitchFamily="34" charset="0"/>
            </a:rPr>
            <a:t>Routine recent infection surveillance </a:t>
          </a:r>
          <a:r>
            <a:rPr lang="en-US" sz="1600" dirty="0">
              <a:latin typeface="Franklin Gothic Book" panose="020B0503020102020204" pitchFamily="34" charset="0"/>
            </a:rPr>
            <a:t>at 23 sites in Blantyre District </a:t>
          </a:r>
        </a:p>
      </dgm:t>
    </dgm:pt>
    <dgm:pt modelId="{52F2BF96-047D-498D-A5A1-CE30F3B11D78}" type="parTrans" cxnId="{D6A6321E-EAE3-4093-8477-1E825FDBAFD0}">
      <dgm:prSet/>
      <dgm:spPr/>
      <dgm:t>
        <a:bodyPr/>
        <a:lstStyle/>
        <a:p>
          <a:endParaRPr lang="en-US"/>
        </a:p>
      </dgm:t>
    </dgm:pt>
    <dgm:pt modelId="{C501641A-9730-455C-9630-E49E04887DBE}" type="sibTrans" cxnId="{D6A6321E-EAE3-4093-8477-1E825FDBAFD0}">
      <dgm:prSet/>
      <dgm:spPr/>
      <dgm:t>
        <a:bodyPr/>
        <a:lstStyle/>
        <a:p>
          <a:endParaRPr lang="en-US"/>
        </a:p>
      </dgm:t>
    </dgm:pt>
    <dgm:pt modelId="{85006E02-0092-4331-A985-9A5D158B3B32}">
      <dgm:prSet phldrT="[Text]" custT="1"/>
      <dgm:spPr/>
      <dgm:t>
        <a:bodyPr/>
        <a:lstStyle/>
        <a:p>
          <a:pPr algn="l"/>
          <a:r>
            <a:rPr lang="en-US" sz="1600" b="1" dirty="0">
              <a:latin typeface="Franklin Gothic Book" panose="020B0503020102020204" pitchFamily="34" charset="0"/>
            </a:rPr>
            <a:t>Field evaluation of RTRI </a:t>
          </a:r>
          <a:r>
            <a:rPr lang="en-US" sz="1600" dirty="0">
              <a:latin typeface="Franklin Gothic Book" panose="020B0503020102020204" pitchFamily="34" charset="0"/>
            </a:rPr>
            <a:t>(Sedia Asante &amp; Maxim Swift) at HTS compared to LAg avidity assay at lab</a:t>
          </a:r>
        </a:p>
        <a:p>
          <a:pPr algn="l"/>
          <a:r>
            <a:rPr lang="en-US" sz="1600" dirty="0">
              <a:latin typeface="Franklin Gothic Book" panose="020B0503020102020204" pitchFamily="34" charset="0"/>
            </a:rPr>
            <a:t>Include recency testing as operational research in </a:t>
          </a:r>
          <a:r>
            <a:rPr lang="en-US" sz="1600" b="1" dirty="0">
              <a:latin typeface="Franklin Gothic Book" panose="020B0503020102020204" pitchFamily="34" charset="0"/>
            </a:rPr>
            <a:t>HTS guidelines</a:t>
          </a:r>
        </a:p>
        <a:p>
          <a:pPr algn="ctr"/>
          <a:r>
            <a:rPr lang="en-US" sz="1800" b="1" dirty="0">
              <a:ln>
                <a:solidFill>
                  <a:schemeClr val="bg1">
                    <a:lumMod val="65000"/>
                  </a:schemeClr>
                </a:solidFill>
              </a:ln>
              <a:solidFill>
                <a:srgbClr val="5FE145"/>
              </a:solidFill>
              <a:latin typeface="Franklin Gothic Book" panose="020B0503020102020204" pitchFamily="34" charset="0"/>
            </a:rPr>
            <a:t>July 2019 </a:t>
          </a:r>
        </a:p>
      </dgm:t>
    </dgm:pt>
    <dgm:pt modelId="{BA63C0DC-A992-4BC3-BF11-59AC493B4B1B}" type="parTrans" cxnId="{01FE323D-0677-451D-BB8F-2E92FEB7941F}">
      <dgm:prSet/>
      <dgm:spPr/>
      <dgm:t>
        <a:bodyPr/>
        <a:lstStyle/>
        <a:p>
          <a:endParaRPr lang="en-US"/>
        </a:p>
      </dgm:t>
    </dgm:pt>
    <dgm:pt modelId="{07AD593F-3D35-4CC6-A501-99646E2D22CA}" type="sibTrans" cxnId="{01FE323D-0677-451D-BB8F-2E92FEB7941F}">
      <dgm:prSet/>
      <dgm:spPr/>
      <dgm:t>
        <a:bodyPr/>
        <a:lstStyle/>
        <a:p>
          <a:endParaRPr lang="en-US"/>
        </a:p>
      </dgm:t>
    </dgm:pt>
    <dgm:pt modelId="{D1CE2A3E-D0C1-46CB-8AFB-F729D57ED254}">
      <dgm:prSet phldrT="[Text]" custT="1"/>
      <dgm:spPr/>
      <dgm:t>
        <a:bodyPr/>
        <a:lstStyle/>
        <a:p>
          <a:pPr algn="ctr"/>
          <a:r>
            <a:rPr lang="en-US" sz="1800" b="1" dirty="0">
              <a:ln>
                <a:solidFill>
                  <a:schemeClr val="bg1">
                    <a:lumMod val="65000"/>
                  </a:schemeClr>
                </a:solidFill>
              </a:ln>
              <a:solidFill>
                <a:srgbClr val="D5EC45"/>
              </a:solidFill>
              <a:latin typeface="Franklin Gothic Book" panose="020B0503020102020204" pitchFamily="34" charset="0"/>
            </a:rPr>
            <a:t>August 2019</a:t>
          </a:r>
        </a:p>
        <a:p>
          <a:pPr algn="l"/>
          <a:r>
            <a:rPr lang="en-US" sz="1600" dirty="0">
              <a:latin typeface="Franklin Gothic Book" panose="020B0503020102020204" pitchFamily="34" charset="0"/>
            </a:rPr>
            <a:t>Begin </a:t>
          </a:r>
          <a:r>
            <a:rPr lang="en-US" sz="1600" b="1" dirty="0">
              <a:latin typeface="Franklin Gothic Book" panose="020B0503020102020204" pitchFamily="34" charset="0"/>
            </a:rPr>
            <a:t>expansion of routine recent infection surveillance </a:t>
          </a:r>
          <a:r>
            <a:rPr lang="en-US" sz="1600" dirty="0">
              <a:latin typeface="Franklin Gothic Book" panose="020B0503020102020204" pitchFamily="34" charset="0"/>
            </a:rPr>
            <a:t>to 230 sites in 27 districts</a:t>
          </a:r>
        </a:p>
      </dgm:t>
    </dgm:pt>
    <dgm:pt modelId="{8F06FE6D-8E33-46DB-BFC8-96C0AB1B9A7C}" type="parTrans" cxnId="{6B6F2A75-D31A-4252-9541-6B21B5B8BD34}">
      <dgm:prSet/>
      <dgm:spPr/>
      <dgm:t>
        <a:bodyPr/>
        <a:lstStyle/>
        <a:p>
          <a:endParaRPr lang="en-US"/>
        </a:p>
      </dgm:t>
    </dgm:pt>
    <dgm:pt modelId="{9D3BFD80-A30B-4586-87B3-FB1715EF160A}" type="sibTrans" cxnId="{6B6F2A75-D31A-4252-9541-6B21B5B8BD34}">
      <dgm:prSet/>
      <dgm:spPr/>
      <dgm:t>
        <a:bodyPr/>
        <a:lstStyle/>
        <a:p>
          <a:endParaRPr lang="en-US"/>
        </a:p>
      </dgm:t>
    </dgm:pt>
    <dgm:pt modelId="{C9A187EB-E2BB-4DE8-8B63-45328DCB2D88}">
      <dgm:prSet phldrT="[Text]" custT="1"/>
      <dgm:spPr/>
      <dgm:t>
        <a:bodyPr anchor="b"/>
        <a:lstStyle/>
        <a:p>
          <a:pPr algn="l"/>
          <a:r>
            <a:rPr lang="en-US" sz="1600" dirty="0">
              <a:latin typeface="Franklin Gothic Book" panose="020B0503020102020204" pitchFamily="34" charset="0"/>
            </a:rPr>
            <a:t>Include as part of HIV testing algorithm in </a:t>
          </a:r>
          <a:r>
            <a:rPr lang="en-US" sz="1600" b="1" dirty="0">
              <a:latin typeface="Franklin Gothic Book" panose="020B0503020102020204" pitchFamily="34" charset="0"/>
            </a:rPr>
            <a:t>HTS guidelines</a:t>
          </a:r>
        </a:p>
        <a:p>
          <a:pPr algn="ctr"/>
          <a:endParaRPr lang="en-US" sz="1600" b="1" dirty="0">
            <a:latin typeface="Franklin Gothic Book" panose="020B0503020102020204" pitchFamily="34" charset="0"/>
          </a:endParaRPr>
        </a:p>
        <a:p>
          <a:pPr algn="ctr"/>
          <a:r>
            <a:rPr lang="en-US" sz="1800" b="1" dirty="0">
              <a:ln>
                <a:solidFill>
                  <a:schemeClr val="bg1">
                    <a:lumMod val="65000"/>
                  </a:schemeClr>
                </a:solidFill>
              </a:ln>
              <a:solidFill>
                <a:srgbClr val="F79646"/>
              </a:solidFill>
              <a:latin typeface="Franklin Gothic Book" panose="020B0503020102020204" pitchFamily="34" charset="0"/>
            </a:rPr>
            <a:t>2020+</a:t>
          </a:r>
        </a:p>
      </dgm:t>
    </dgm:pt>
    <dgm:pt modelId="{D05722CF-39A9-4F4A-979E-E08570DF9195}" type="parTrans" cxnId="{E419A4F6-09E5-40D4-A747-A96D7D6DA11B}">
      <dgm:prSet/>
      <dgm:spPr/>
      <dgm:t>
        <a:bodyPr/>
        <a:lstStyle/>
        <a:p>
          <a:endParaRPr lang="en-US"/>
        </a:p>
      </dgm:t>
    </dgm:pt>
    <dgm:pt modelId="{6030D999-7A12-4D3D-879F-6992DAE29577}" type="sibTrans" cxnId="{E419A4F6-09E5-40D4-A747-A96D7D6DA11B}">
      <dgm:prSet/>
      <dgm:spPr/>
      <dgm:t>
        <a:bodyPr/>
        <a:lstStyle/>
        <a:p>
          <a:endParaRPr lang="en-US"/>
        </a:p>
      </dgm:t>
    </dgm:pt>
    <dgm:pt modelId="{2EA20056-A3E1-49F2-8E5F-B9C188E82993}" type="pres">
      <dgm:prSet presAssocID="{E763267F-2055-4F05-AF25-FD1E5063E005}" presName="Name0" presStyleCnt="0">
        <dgm:presLayoutVars>
          <dgm:dir/>
          <dgm:resizeHandles val="exact"/>
        </dgm:presLayoutVars>
      </dgm:prSet>
      <dgm:spPr/>
      <dgm:t>
        <a:bodyPr/>
        <a:lstStyle/>
        <a:p>
          <a:endParaRPr lang="en-US"/>
        </a:p>
      </dgm:t>
    </dgm:pt>
    <dgm:pt modelId="{A6994285-7FCA-4D2D-A019-9AD44F056A30}" type="pres">
      <dgm:prSet presAssocID="{E763267F-2055-4F05-AF25-FD1E5063E005}" presName="arrow" presStyleLbl="bgShp" presStyleIdx="0" presStyleCnt="1"/>
      <dgm:spPr/>
    </dgm:pt>
    <dgm:pt modelId="{B84D827E-7B9C-451A-BF4D-724297751036}" type="pres">
      <dgm:prSet presAssocID="{E763267F-2055-4F05-AF25-FD1E5063E005}" presName="points" presStyleCnt="0"/>
      <dgm:spPr/>
    </dgm:pt>
    <dgm:pt modelId="{1E123AB0-A64C-46FC-A430-0024C83AA004}" type="pres">
      <dgm:prSet presAssocID="{D5AFCC87-C6A0-423D-95C2-D64E042AF79A}" presName="compositeA" presStyleCnt="0"/>
      <dgm:spPr/>
    </dgm:pt>
    <dgm:pt modelId="{C1C9505F-DC4B-41BF-A997-13AE5081CB9F}" type="pres">
      <dgm:prSet presAssocID="{D5AFCC87-C6A0-423D-95C2-D64E042AF79A}" presName="textA" presStyleLbl="revTx" presStyleIdx="0" presStyleCnt="5" custScaleX="183630">
        <dgm:presLayoutVars>
          <dgm:bulletEnabled val="1"/>
        </dgm:presLayoutVars>
      </dgm:prSet>
      <dgm:spPr/>
      <dgm:t>
        <a:bodyPr/>
        <a:lstStyle/>
        <a:p>
          <a:endParaRPr lang="en-US"/>
        </a:p>
      </dgm:t>
    </dgm:pt>
    <dgm:pt modelId="{EA0D7D69-329F-4CFD-B195-8F5A649C3B31}" type="pres">
      <dgm:prSet presAssocID="{D5AFCC87-C6A0-423D-95C2-D64E042AF79A}" presName="circleA" presStyleLbl="node1" presStyleIdx="0" presStyleCnt="5"/>
      <dgm:spPr/>
    </dgm:pt>
    <dgm:pt modelId="{5E4D8FB7-CBC1-462D-AF0D-78F501414A87}" type="pres">
      <dgm:prSet presAssocID="{D5AFCC87-C6A0-423D-95C2-D64E042AF79A}" presName="spaceA" presStyleCnt="0"/>
      <dgm:spPr/>
    </dgm:pt>
    <dgm:pt modelId="{E76F752B-F0E1-4FA6-BB76-813B37D64009}" type="pres">
      <dgm:prSet presAssocID="{A766E97C-049B-4D1C-881E-2134CBDAA29F}" presName="space" presStyleCnt="0"/>
      <dgm:spPr/>
    </dgm:pt>
    <dgm:pt modelId="{3CF2EFF5-77E2-4AAF-9C11-86E02F350787}" type="pres">
      <dgm:prSet presAssocID="{31932DDB-285C-4687-9849-7BA30089DF70}" presName="compositeB" presStyleCnt="0"/>
      <dgm:spPr/>
    </dgm:pt>
    <dgm:pt modelId="{1754864B-2A55-4562-862B-D16902CAA1CB}" type="pres">
      <dgm:prSet presAssocID="{31932DDB-285C-4687-9849-7BA30089DF70}" presName="textB" presStyleLbl="revTx" presStyleIdx="1" presStyleCnt="5" custScaleX="147254" custLinFactNeighborX="-242">
        <dgm:presLayoutVars>
          <dgm:bulletEnabled val="1"/>
        </dgm:presLayoutVars>
      </dgm:prSet>
      <dgm:spPr/>
      <dgm:t>
        <a:bodyPr/>
        <a:lstStyle/>
        <a:p>
          <a:endParaRPr lang="en-US"/>
        </a:p>
      </dgm:t>
    </dgm:pt>
    <dgm:pt modelId="{27229618-FE5B-44E1-B08F-FFD5476280CF}" type="pres">
      <dgm:prSet presAssocID="{31932DDB-285C-4687-9849-7BA30089DF70}" presName="circleB" presStyleLbl="node1" presStyleIdx="1" presStyleCnt="5"/>
      <dgm:spPr/>
    </dgm:pt>
    <dgm:pt modelId="{2A432E8C-6EC5-4478-AC8F-F96EDDA568E9}" type="pres">
      <dgm:prSet presAssocID="{31932DDB-285C-4687-9849-7BA30089DF70}" presName="spaceB" presStyleCnt="0"/>
      <dgm:spPr/>
    </dgm:pt>
    <dgm:pt modelId="{BD5D35A7-1652-4F68-8CA9-757772B0C946}" type="pres">
      <dgm:prSet presAssocID="{C501641A-9730-455C-9630-E49E04887DBE}" presName="space" presStyleCnt="0"/>
      <dgm:spPr/>
    </dgm:pt>
    <dgm:pt modelId="{4804760D-83A9-4CB0-B831-7D43526ACAFF}" type="pres">
      <dgm:prSet presAssocID="{85006E02-0092-4331-A985-9A5D158B3B32}" presName="compositeA" presStyleCnt="0"/>
      <dgm:spPr/>
    </dgm:pt>
    <dgm:pt modelId="{AFC58E97-8797-47D8-BA11-479909C64124}" type="pres">
      <dgm:prSet presAssocID="{85006E02-0092-4331-A985-9A5D158B3B32}" presName="textA" presStyleLbl="revTx" presStyleIdx="2" presStyleCnt="5" custScaleX="211448" custLinFactNeighborX="-233">
        <dgm:presLayoutVars>
          <dgm:bulletEnabled val="1"/>
        </dgm:presLayoutVars>
      </dgm:prSet>
      <dgm:spPr/>
      <dgm:t>
        <a:bodyPr/>
        <a:lstStyle/>
        <a:p>
          <a:endParaRPr lang="en-US"/>
        </a:p>
      </dgm:t>
    </dgm:pt>
    <dgm:pt modelId="{D911D6AE-3E41-47DC-A353-6E0025859845}" type="pres">
      <dgm:prSet presAssocID="{85006E02-0092-4331-A985-9A5D158B3B32}" presName="circleA" presStyleLbl="node1" presStyleIdx="2" presStyleCnt="5"/>
      <dgm:spPr/>
    </dgm:pt>
    <dgm:pt modelId="{F69FB57A-C7FF-438D-8A9D-A3C1CEB210C2}" type="pres">
      <dgm:prSet presAssocID="{85006E02-0092-4331-A985-9A5D158B3B32}" presName="spaceA" presStyleCnt="0"/>
      <dgm:spPr/>
    </dgm:pt>
    <dgm:pt modelId="{0DD05832-29B3-48A7-A35D-483EF6A09C7C}" type="pres">
      <dgm:prSet presAssocID="{07AD593F-3D35-4CC6-A501-99646E2D22CA}" presName="space" presStyleCnt="0"/>
      <dgm:spPr/>
    </dgm:pt>
    <dgm:pt modelId="{6AD76547-19DD-41F4-81F9-5B0B6D18B1FA}" type="pres">
      <dgm:prSet presAssocID="{D1CE2A3E-D0C1-46CB-8AFB-F729D57ED254}" presName="compositeB" presStyleCnt="0"/>
      <dgm:spPr/>
    </dgm:pt>
    <dgm:pt modelId="{54B16E72-5DD9-416E-A315-37EE5724A36F}" type="pres">
      <dgm:prSet presAssocID="{D1CE2A3E-D0C1-46CB-8AFB-F729D57ED254}" presName="textB" presStyleLbl="revTx" presStyleIdx="3" presStyleCnt="5" custScaleX="158557" custLinFactNeighborX="511">
        <dgm:presLayoutVars>
          <dgm:bulletEnabled val="1"/>
        </dgm:presLayoutVars>
      </dgm:prSet>
      <dgm:spPr/>
      <dgm:t>
        <a:bodyPr/>
        <a:lstStyle/>
        <a:p>
          <a:endParaRPr lang="en-US"/>
        </a:p>
      </dgm:t>
    </dgm:pt>
    <dgm:pt modelId="{13CC048A-C9BD-45BD-8D28-B38A07699838}" type="pres">
      <dgm:prSet presAssocID="{D1CE2A3E-D0C1-46CB-8AFB-F729D57ED254}" presName="circleB" presStyleLbl="node1" presStyleIdx="3" presStyleCnt="5"/>
      <dgm:spPr/>
    </dgm:pt>
    <dgm:pt modelId="{95797381-EF54-4547-A51F-F877CBC43140}" type="pres">
      <dgm:prSet presAssocID="{D1CE2A3E-D0C1-46CB-8AFB-F729D57ED254}" presName="spaceB" presStyleCnt="0"/>
      <dgm:spPr/>
    </dgm:pt>
    <dgm:pt modelId="{6C7D938A-0FCA-4986-A02B-001C7B52F764}" type="pres">
      <dgm:prSet presAssocID="{9D3BFD80-A30B-4586-87B3-FB1715EF160A}" presName="space" presStyleCnt="0"/>
      <dgm:spPr/>
    </dgm:pt>
    <dgm:pt modelId="{5908F302-2542-4CA1-A239-C6F0D350DBC8}" type="pres">
      <dgm:prSet presAssocID="{C9A187EB-E2BB-4DE8-8B63-45328DCB2D88}" presName="compositeA" presStyleCnt="0"/>
      <dgm:spPr/>
    </dgm:pt>
    <dgm:pt modelId="{E64B8C93-6169-4158-89DC-69FBB8F2C300}" type="pres">
      <dgm:prSet presAssocID="{C9A187EB-E2BB-4DE8-8B63-45328DCB2D88}" presName="textA" presStyleLbl="revTx" presStyleIdx="4" presStyleCnt="5" custScaleX="124867" custLinFactNeighborX="-721" custLinFactNeighborY="-3356">
        <dgm:presLayoutVars>
          <dgm:bulletEnabled val="1"/>
        </dgm:presLayoutVars>
      </dgm:prSet>
      <dgm:spPr/>
      <dgm:t>
        <a:bodyPr/>
        <a:lstStyle/>
        <a:p>
          <a:endParaRPr lang="en-US"/>
        </a:p>
      </dgm:t>
    </dgm:pt>
    <dgm:pt modelId="{1DD83DF2-F801-4B7F-974F-FC8715B8EE5B}" type="pres">
      <dgm:prSet presAssocID="{C9A187EB-E2BB-4DE8-8B63-45328DCB2D88}" presName="circleA" presStyleLbl="node1" presStyleIdx="4" presStyleCnt="5"/>
      <dgm:spPr/>
    </dgm:pt>
    <dgm:pt modelId="{BD732F3E-3CB3-4628-8282-99ED47379872}" type="pres">
      <dgm:prSet presAssocID="{C9A187EB-E2BB-4DE8-8B63-45328DCB2D88}" presName="spaceA" presStyleCnt="0"/>
      <dgm:spPr/>
    </dgm:pt>
  </dgm:ptLst>
  <dgm:cxnLst>
    <dgm:cxn modelId="{E419A4F6-09E5-40D4-A747-A96D7D6DA11B}" srcId="{E763267F-2055-4F05-AF25-FD1E5063E005}" destId="{C9A187EB-E2BB-4DE8-8B63-45328DCB2D88}" srcOrd="4" destOrd="0" parTransId="{D05722CF-39A9-4F4A-979E-E08570DF9195}" sibTransId="{6030D999-7A12-4D3D-879F-6992DAE29577}"/>
    <dgm:cxn modelId="{D6A6321E-EAE3-4093-8477-1E825FDBAFD0}" srcId="{E763267F-2055-4F05-AF25-FD1E5063E005}" destId="{31932DDB-285C-4687-9849-7BA30089DF70}" srcOrd="1" destOrd="0" parTransId="{52F2BF96-047D-498D-A5A1-CE30F3B11D78}" sibTransId="{C501641A-9730-455C-9630-E49E04887DBE}"/>
    <dgm:cxn modelId="{6E5CB8C7-10D2-4336-A1D8-073BF07D42F2}" type="presOf" srcId="{31932DDB-285C-4687-9849-7BA30089DF70}" destId="{1754864B-2A55-4562-862B-D16902CAA1CB}" srcOrd="0" destOrd="0" presId="urn:microsoft.com/office/officeart/2005/8/layout/hProcess11"/>
    <dgm:cxn modelId="{6B6F2A75-D31A-4252-9541-6B21B5B8BD34}" srcId="{E763267F-2055-4F05-AF25-FD1E5063E005}" destId="{D1CE2A3E-D0C1-46CB-8AFB-F729D57ED254}" srcOrd="3" destOrd="0" parTransId="{8F06FE6D-8E33-46DB-BFC8-96C0AB1B9A7C}" sibTransId="{9D3BFD80-A30B-4586-87B3-FB1715EF160A}"/>
    <dgm:cxn modelId="{13877168-F499-49A9-B770-DE08CDC0A34E}" type="presOf" srcId="{85006E02-0092-4331-A985-9A5D158B3B32}" destId="{AFC58E97-8797-47D8-BA11-479909C64124}" srcOrd="0" destOrd="0" presId="urn:microsoft.com/office/officeart/2005/8/layout/hProcess11"/>
    <dgm:cxn modelId="{1B54250B-2F2E-4CA2-BFEC-849F7D99692A}" type="presOf" srcId="{D1CE2A3E-D0C1-46CB-8AFB-F729D57ED254}" destId="{54B16E72-5DD9-416E-A315-37EE5724A36F}" srcOrd="0" destOrd="0" presId="urn:microsoft.com/office/officeart/2005/8/layout/hProcess11"/>
    <dgm:cxn modelId="{390F9114-25C4-4F23-856A-46C0C0A1CA43}" type="presOf" srcId="{D5AFCC87-C6A0-423D-95C2-D64E042AF79A}" destId="{C1C9505F-DC4B-41BF-A997-13AE5081CB9F}" srcOrd="0" destOrd="0" presId="urn:microsoft.com/office/officeart/2005/8/layout/hProcess11"/>
    <dgm:cxn modelId="{01FE323D-0677-451D-BB8F-2E92FEB7941F}" srcId="{E763267F-2055-4F05-AF25-FD1E5063E005}" destId="{85006E02-0092-4331-A985-9A5D158B3B32}" srcOrd="2" destOrd="0" parTransId="{BA63C0DC-A992-4BC3-BF11-59AC493B4B1B}" sibTransId="{07AD593F-3D35-4CC6-A501-99646E2D22CA}"/>
    <dgm:cxn modelId="{DF12C9A3-1ADC-44F7-96EA-7BF3468FE8D6}" type="presOf" srcId="{C9A187EB-E2BB-4DE8-8B63-45328DCB2D88}" destId="{E64B8C93-6169-4158-89DC-69FBB8F2C300}" srcOrd="0" destOrd="0" presId="urn:microsoft.com/office/officeart/2005/8/layout/hProcess11"/>
    <dgm:cxn modelId="{CFD62AE3-92B9-406E-B43E-0126F9B3256F}" type="presOf" srcId="{E763267F-2055-4F05-AF25-FD1E5063E005}" destId="{2EA20056-A3E1-49F2-8E5F-B9C188E82993}" srcOrd="0" destOrd="0" presId="urn:microsoft.com/office/officeart/2005/8/layout/hProcess11"/>
    <dgm:cxn modelId="{E30A779B-8CCA-4098-8A75-DFB7C1F7C15A}" srcId="{E763267F-2055-4F05-AF25-FD1E5063E005}" destId="{D5AFCC87-C6A0-423D-95C2-D64E042AF79A}" srcOrd="0" destOrd="0" parTransId="{0CBAC999-D2AA-4F83-A9B4-56AA5EA29490}" sibTransId="{A766E97C-049B-4D1C-881E-2134CBDAA29F}"/>
    <dgm:cxn modelId="{5F6FC0EC-AB6C-4A6C-BD51-CA7FA52AC817}" type="presParOf" srcId="{2EA20056-A3E1-49F2-8E5F-B9C188E82993}" destId="{A6994285-7FCA-4D2D-A019-9AD44F056A30}" srcOrd="0" destOrd="0" presId="urn:microsoft.com/office/officeart/2005/8/layout/hProcess11"/>
    <dgm:cxn modelId="{F8FF3BAF-B785-4BCF-A8AC-9ADC492F6D2A}" type="presParOf" srcId="{2EA20056-A3E1-49F2-8E5F-B9C188E82993}" destId="{B84D827E-7B9C-451A-BF4D-724297751036}" srcOrd="1" destOrd="0" presId="urn:microsoft.com/office/officeart/2005/8/layout/hProcess11"/>
    <dgm:cxn modelId="{E91EAD44-B1BF-45F4-8D9F-7124C9FD3DB3}" type="presParOf" srcId="{B84D827E-7B9C-451A-BF4D-724297751036}" destId="{1E123AB0-A64C-46FC-A430-0024C83AA004}" srcOrd="0" destOrd="0" presId="urn:microsoft.com/office/officeart/2005/8/layout/hProcess11"/>
    <dgm:cxn modelId="{0CD75B09-254A-4146-B7B3-4D6A0101EDB9}" type="presParOf" srcId="{1E123AB0-A64C-46FC-A430-0024C83AA004}" destId="{C1C9505F-DC4B-41BF-A997-13AE5081CB9F}" srcOrd="0" destOrd="0" presId="urn:microsoft.com/office/officeart/2005/8/layout/hProcess11"/>
    <dgm:cxn modelId="{704D6FD4-4AB3-4165-ACDC-3549665ED893}" type="presParOf" srcId="{1E123AB0-A64C-46FC-A430-0024C83AA004}" destId="{EA0D7D69-329F-4CFD-B195-8F5A649C3B31}" srcOrd="1" destOrd="0" presId="urn:microsoft.com/office/officeart/2005/8/layout/hProcess11"/>
    <dgm:cxn modelId="{AC33DEF4-F0ED-4899-B503-CCAEFA81CC0D}" type="presParOf" srcId="{1E123AB0-A64C-46FC-A430-0024C83AA004}" destId="{5E4D8FB7-CBC1-462D-AF0D-78F501414A87}" srcOrd="2" destOrd="0" presId="urn:microsoft.com/office/officeart/2005/8/layout/hProcess11"/>
    <dgm:cxn modelId="{4C2E992F-7741-4D05-B6C0-82FA77D68ED7}" type="presParOf" srcId="{B84D827E-7B9C-451A-BF4D-724297751036}" destId="{E76F752B-F0E1-4FA6-BB76-813B37D64009}" srcOrd="1" destOrd="0" presId="urn:microsoft.com/office/officeart/2005/8/layout/hProcess11"/>
    <dgm:cxn modelId="{594255CA-DF71-4402-99A1-FD41AC378913}" type="presParOf" srcId="{B84D827E-7B9C-451A-BF4D-724297751036}" destId="{3CF2EFF5-77E2-4AAF-9C11-86E02F350787}" srcOrd="2" destOrd="0" presId="urn:microsoft.com/office/officeart/2005/8/layout/hProcess11"/>
    <dgm:cxn modelId="{5683CFEA-9097-4399-B6C2-942486CB8F9C}" type="presParOf" srcId="{3CF2EFF5-77E2-4AAF-9C11-86E02F350787}" destId="{1754864B-2A55-4562-862B-D16902CAA1CB}" srcOrd="0" destOrd="0" presId="urn:microsoft.com/office/officeart/2005/8/layout/hProcess11"/>
    <dgm:cxn modelId="{FAC4F73D-E0DB-44E9-9BAB-90263BF2615D}" type="presParOf" srcId="{3CF2EFF5-77E2-4AAF-9C11-86E02F350787}" destId="{27229618-FE5B-44E1-B08F-FFD5476280CF}" srcOrd="1" destOrd="0" presId="urn:microsoft.com/office/officeart/2005/8/layout/hProcess11"/>
    <dgm:cxn modelId="{87E6CE8B-AEC4-4FBA-A781-3C34FB1C48EA}" type="presParOf" srcId="{3CF2EFF5-77E2-4AAF-9C11-86E02F350787}" destId="{2A432E8C-6EC5-4478-AC8F-F96EDDA568E9}" srcOrd="2" destOrd="0" presId="urn:microsoft.com/office/officeart/2005/8/layout/hProcess11"/>
    <dgm:cxn modelId="{DAE7A9F2-1E00-4197-B33A-2B1AF53E585B}" type="presParOf" srcId="{B84D827E-7B9C-451A-BF4D-724297751036}" destId="{BD5D35A7-1652-4F68-8CA9-757772B0C946}" srcOrd="3" destOrd="0" presId="urn:microsoft.com/office/officeart/2005/8/layout/hProcess11"/>
    <dgm:cxn modelId="{0D7D9BC9-F1AE-42A2-A05B-C76E631C7A43}" type="presParOf" srcId="{B84D827E-7B9C-451A-BF4D-724297751036}" destId="{4804760D-83A9-4CB0-B831-7D43526ACAFF}" srcOrd="4" destOrd="0" presId="urn:microsoft.com/office/officeart/2005/8/layout/hProcess11"/>
    <dgm:cxn modelId="{6CC96947-1388-40AC-9BC2-34AC1086B3D0}" type="presParOf" srcId="{4804760D-83A9-4CB0-B831-7D43526ACAFF}" destId="{AFC58E97-8797-47D8-BA11-479909C64124}" srcOrd="0" destOrd="0" presId="urn:microsoft.com/office/officeart/2005/8/layout/hProcess11"/>
    <dgm:cxn modelId="{AF18D3A0-B9C8-4820-ADB4-B23FC51ED0AF}" type="presParOf" srcId="{4804760D-83A9-4CB0-B831-7D43526ACAFF}" destId="{D911D6AE-3E41-47DC-A353-6E0025859845}" srcOrd="1" destOrd="0" presId="urn:microsoft.com/office/officeart/2005/8/layout/hProcess11"/>
    <dgm:cxn modelId="{89A2802C-7954-49AF-86CC-59BD17AA84CE}" type="presParOf" srcId="{4804760D-83A9-4CB0-B831-7D43526ACAFF}" destId="{F69FB57A-C7FF-438D-8A9D-A3C1CEB210C2}" srcOrd="2" destOrd="0" presId="urn:microsoft.com/office/officeart/2005/8/layout/hProcess11"/>
    <dgm:cxn modelId="{B41C5FBF-B6D1-45D6-81F1-74E96D7BDC36}" type="presParOf" srcId="{B84D827E-7B9C-451A-BF4D-724297751036}" destId="{0DD05832-29B3-48A7-A35D-483EF6A09C7C}" srcOrd="5" destOrd="0" presId="urn:microsoft.com/office/officeart/2005/8/layout/hProcess11"/>
    <dgm:cxn modelId="{7CF28A95-EBA8-40DF-81A9-FE27E93F52E8}" type="presParOf" srcId="{B84D827E-7B9C-451A-BF4D-724297751036}" destId="{6AD76547-19DD-41F4-81F9-5B0B6D18B1FA}" srcOrd="6" destOrd="0" presId="urn:microsoft.com/office/officeart/2005/8/layout/hProcess11"/>
    <dgm:cxn modelId="{FE59D291-6FF7-46E5-ADEE-A72E0E644975}" type="presParOf" srcId="{6AD76547-19DD-41F4-81F9-5B0B6D18B1FA}" destId="{54B16E72-5DD9-416E-A315-37EE5724A36F}" srcOrd="0" destOrd="0" presId="urn:microsoft.com/office/officeart/2005/8/layout/hProcess11"/>
    <dgm:cxn modelId="{AFD10C9A-22E8-44F3-AD62-81F9F4C57196}" type="presParOf" srcId="{6AD76547-19DD-41F4-81F9-5B0B6D18B1FA}" destId="{13CC048A-C9BD-45BD-8D28-B38A07699838}" srcOrd="1" destOrd="0" presId="urn:microsoft.com/office/officeart/2005/8/layout/hProcess11"/>
    <dgm:cxn modelId="{F5C7E13D-1166-46AA-8E00-9FA67570084D}" type="presParOf" srcId="{6AD76547-19DD-41F4-81F9-5B0B6D18B1FA}" destId="{95797381-EF54-4547-A51F-F877CBC43140}" srcOrd="2" destOrd="0" presId="urn:microsoft.com/office/officeart/2005/8/layout/hProcess11"/>
    <dgm:cxn modelId="{43624C5A-7E8E-4687-B8E0-4BA3F12BB895}" type="presParOf" srcId="{B84D827E-7B9C-451A-BF4D-724297751036}" destId="{6C7D938A-0FCA-4986-A02B-001C7B52F764}" srcOrd="7" destOrd="0" presId="urn:microsoft.com/office/officeart/2005/8/layout/hProcess11"/>
    <dgm:cxn modelId="{246E53C6-2243-4221-A65B-34DEAB1A78E2}" type="presParOf" srcId="{B84D827E-7B9C-451A-BF4D-724297751036}" destId="{5908F302-2542-4CA1-A239-C6F0D350DBC8}" srcOrd="8" destOrd="0" presId="urn:microsoft.com/office/officeart/2005/8/layout/hProcess11"/>
    <dgm:cxn modelId="{79089752-68ED-456C-B05C-2B6E3B5B2BA0}" type="presParOf" srcId="{5908F302-2542-4CA1-A239-C6F0D350DBC8}" destId="{E64B8C93-6169-4158-89DC-69FBB8F2C300}" srcOrd="0" destOrd="0" presId="urn:microsoft.com/office/officeart/2005/8/layout/hProcess11"/>
    <dgm:cxn modelId="{9AA8E1AD-7326-4855-B85D-4013988AA23E}" type="presParOf" srcId="{5908F302-2542-4CA1-A239-C6F0D350DBC8}" destId="{1DD83DF2-F801-4B7F-974F-FC8715B8EE5B}" srcOrd="1" destOrd="0" presId="urn:microsoft.com/office/officeart/2005/8/layout/hProcess11"/>
    <dgm:cxn modelId="{BC602406-827C-457F-8C75-4D0258484836}" type="presParOf" srcId="{5908F302-2542-4CA1-A239-C6F0D350DBC8}" destId="{BD732F3E-3CB3-4628-8282-99ED47379872}"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994285-7FCA-4D2D-A019-9AD44F056A30}">
      <dsp:nvSpPr>
        <dsp:cNvPr id="0" name=""/>
        <dsp:cNvSpPr/>
      </dsp:nvSpPr>
      <dsp:spPr>
        <a:xfrm>
          <a:off x="0" y="1491072"/>
          <a:ext cx="11296650" cy="1988097"/>
        </a:xfrm>
        <a:prstGeom prst="notched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C9505F-DC4B-41BF-A997-13AE5081CB9F}">
      <dsp:nvSpPr>
        <dsp:cNvPr id="0" name=""/>
        <dsp:cNvSpPr/>
      </dsp:nvSpPr>
      <dsp:spPr>
        <a:xfrm>
          <a:off x="3153" y="0"/>
          <a:ext cx="2206079" cy="1988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l" defTabSz="711200">
            <a:lnSpc>
              <a:spcPct val="90000"/>
            </a:lnSpc>
            <a:spcBef>
              <a:spcPct val="0"/>
            </a:spcBef>
            <a:spcAft>
              <a:spcPct val="35000"/>
            </a:spcAft>
          </a:pPr>
          <a:r>
            <a:rPr lang="en-US" sz="1600" b="1" kern="1200" dirty="0">
              <a:latin typeface="Franklin Gothic Book" panose="020B0503020102020204" pitchFamily="34" charset="0"/>
            </a:rPr>
            <a:t>Recency pilot </a:t>
          </a:r>
          <a:r>
            <a:rPr lang="en-US" sz="1600" b="0" kern="1200" dirty="0">
              <a:latin typeface="Franklin Gothic Book" panose="020B0503020102020204" pitchFamily="34" charset="0"/>
            </a:rPr>
            <a:t>infection among AGYW </a:t>
          </a:r>
          <a:r>
            <a:rPr lang="en-US" sz="1600" kern="1200" dirty="0">
              <a:latin typeface="Franklin Gothic Book" panose="020B0503020102020204" pitchFamily="34" charset="0"/>
            </a:rPr>
            <a:t>in 4 districts</a:t>
          </a:r>
        </a:p>
        <a:p>
          <a:pPr lvl="0" algn="l" defTabSz="711200">
            <a:lnSpc>
              <a:spcPct val="90000"/>
            </a:lnSpc>
            <a:spcBef>
              <a:spcPct val="0"/>
            </a:spcBef>
            <a:spcAft>
              <a:spcPct val="35000"/>
            </a:spcAft>
          </a:pPr>
          <a:r>
            <a:rPr lang="en-US" sz="1600" b="1" kern="1200" dirty="0">
              <a:latin typeface="Franklin Gothic Book" panose="020B0503020102020204" pitchFamily="34" charset="0"/>
            </a:rPr>
            <a:t>Lab evaluation </a:t>
          </a:r>
          <a:r>
            <a:rPr lang="en-US" sz="1600" kern="1200" dirty="0">
              <a:latin typeface="Franklin Gothic Book" panose="020B0503020102020204" pitchFamily="34" charset="0"/>
            </a:rPr>
            <a:t>comparing LAg avidity assay to Asante Rapid test for recent infection (RTRI)</a:t>
          </a:r>
        </a:p>
        <a:p>
          <a:pPr lvl="0" algn="ctr" defTabSz="711200">
            <a:lnSpc>
              <a:spcPct val="90000"/>
            </a:lnSpc>
            <a:spcBef>
              <a:spcPct val="0"/>
            </a:spcBef>
            <a:spcAft>
              <a:spcPct val="35000"/>
            </a:spcAft>
          </a:pPr>
          <a:r>
            <a:rPr lang="en-US" sz="1800" b="1" kern="1200" dirty="0">
              <a:ln>
                <a:solidFill>
                  <a:schemeClr val="bg1">
                    <a:lumMod val="65000"/>
                  </a:schemeClr>
                </a:solidFill>
              </a:ln>
              <a:solidFill>
                <a:srgbClr val="4BACC6"/>
              </a:solidFill>
              <a:latin typeface="Franklin Gothic Book" panose="020B0503020102020204" pitchFamily="34" charset="0"/>
            </a:rPr>
            <a:t>Nov 2017 </a:t>
          </a:r>
          <a:endParaRPr lang="en-US" sz="1800" kern="1200" dirty="0">
            <a:ln>
              <a:solidFill>
                <a:schemeClr val="bg1">
                  <a:lumMod val="65000"/>
                </a:schemeClr>
              </a:solidFill>
            </a:ln>
            <a:solidFill>
              <a:srgbClr val="4BACC6"/>
            </a:solidFill>
            <a:latin typeface="Franklin Gothic Book" panose="020B0503020102020204" pitchFamily="34" charset="0"/>
          </a:endParaRPr>
        </a:p>
      </dsp:txBody>
      <dsp:txXfrm>
        <a:off x="3153" y="0"/>
        <a:ext cx="2206079" cy="1988097"/>
      </dsp:txXfrm>
    </dsp:sp>
    <dsp:sp modelId="{EA0D7D69-329F-4CFD-B195-8F5A649C3B31}">
      <dsp:nvSpPr>
        <dsp:cNvPr id="0" name=""/>
        <dsp:cNvSpPr/>
      </dsp:nvSpPr>
      <dsp:spPr>
        <a:xfrm>
          <a:off x="857681" y="2236609"/>
          <a:ext cx="497024" cy="49702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54864B-2A55-4562-862B-D16902CAA1CB}">
      <dsp:nvSpPr>
        <dsp:cNvPr id="0" name=""/>
        <dsp:cNvSpPr/>
      </dsp:nvSpPr>
      <dsp:spPr>
        <a:xfrm>
          <a:off x="2266394" y="2982145"/>
          <a:ext cx="1769068" cy="1988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b="1" kern="1200" dirty="0">
              <a:ln>
                <a:solidFill>
                  <a:schemeClr val="bg1">
                    <a:lumMod val="65000"/>
                  </a:schemeClr>
                </a:solidFill>
              </a:ln>
              <a:solidFill>
                <a:srgbClr val="47D591"/>
              </a:solidFill>
              <a:latin typeface="Franklin Gothic Book" panose="020B0503020102020204" pitchFamily="34" charset="0"/>
            </a:rPr>
            <a:t>April 2019 </a:t>
          </a:r>
        </a:p>
        <a:p>
          <a:pPr lvl="0" algn="l" defTabSz="800100">
            <a:lnSpc>
              <a:spcPct val="90000"/>
            </a:lnSpc>
            <a:spcBef>
              <a:spcPct val="0"/>
            </a:spcBef>
            <a:spcAft>
              <a:spcPct val="35000"/>
            </a:spcAft>
          </a:pPr>
          <a:r>
            <a:rPr lang="en-US" sz="1600" b="1" kern="1200" dirty="0">
              <a:latin typeface="Franklin Gothic Book" panose="020B0503020102020204" pitchFamily="34" charset="0"/>
            </a:rPr>
            <a:t>Routine recent infection surveillance </a:t>
          </a:r>
          <a:r>
            <a:rPr lang="en-US" sz="1600" kern="1200" dirty="0">
              <a:latin typeface="Franklin Gothic Book" panose="020B0503020102020204" pitchFamily="34" charset="0"/>
            </a:rPr>
            <a:t>at 23 sites in Blantyre District </a:t>
          </a:r>
        </a:p>
      </dsp:txBody>
      <dsp:txXfrm>
        <a:off x="2266394" y="2982145"/>
        <a:ext cx="1769068" cy="1988097"/>
      </dsp:txXfrm>
    </dsp:sp>
    <dsp:sp modelId="{27229618-FE5B-44E1-B08F-FFD5476280CF}">
      <dsp:nvSpPr>
        <dsp:cNvPr id="0" name=""/>
        <dsp:cNvSpPr/>
      </dsp:nvSpPr>
      <dsp:spPr>
        <a:xfrm>
          <a:off x="2905324" y="2236609"/>
          <a:ext cx="497024" cy="497024"/>
        </a:xfrm>
        <a:prstGeom prst="ellipse">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C58E97-8797-47D8-BA11-479909C64124}">
      <dsp:nvSpPr>
        <dsp:cNvPr id="0" name=""/>
        <dsp:cNvSpPr/>
      </dsp:nvSpPr>
      <dsp:spPr>
        <a:xfrm>
          <a:off x="4095640" y="0"/>
          <a:ext cx="2540277" cy="1988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l" defTabSz="711200">
            <a:lnSpc>
              <a:spcPct val="90000"/>
            </a:lnSpc>
            <a:spcBef>
              <a:spcPct val="0"/>
            </a:spcBef>
            <a:spcAft>
              <a:spcPct val="35000"/>
            </a:spcAft>
          </a:pPr>
          <a:r>
            <a:rPr lang="en-US" sz="1600" b="1" kern="1200" dirty="0">
              <a:latin typeface="Franklin Gothic Book" panose="020B0503020102020204" pitchFamily="34" charset="0"/>
            </a:rPr>
            <a:t>Field evaluation of RTRI </a:t>
          </a:r>
          <a:r>
            <a:rPr lang="en-US" sz="1600" kern="1200" dirty="0">
              <a:latin typeface="Franklin Gothic Book" panose="020B0503020102020204" pitchFamily="34" charset="0"/>
            </a:rPr>
            <a:t>(Sedia Asante &amp; Maxim Swift) at HTS compared to LAg avidity assay at lab</a:t>
          </a:r>
        </a:p>
        <a:p>
          <a:pPr lvl="0" algn="l" defTabSz="711200">
            <a:lnSpc>
              <a:spcPct val="90000"/>
            </a:lnSpc>
            <a:spcBef>
              <a:spcPct val="0"/>
            </a:spcBef>
            <a:spcAft>
              <a:spcPct val="35000"/>
            </a:spcAft>
          </a:pPr>
          <a:r>
            <a:rPr lang="en-US" sz="1600" kern="1200" dirty="0">
              <a:latin typeface="Franklin Gothic Book" panose="020B0503020102020204" pitchFamily="34" charset="0"/>
            </a:rPr>
            <a:t>Include recency testing as operational research in </a:t>
          </a:r>
          <a:r>
            <a:rPr lang="en-US" sz="1600" b="1" kern="1200" dirty="0">
              <a:latin typeface="Franklin Gothic Book" panose="020B0503020102020204" pitchFamily="34" charset="0"/>
            </a:rPr>
            <a:t>HTS guidelines</a:t>
          </a:r>
        </a:p>
        <a:p>
          <a:pPr lvl="0" algn="ctr" defTabSz="711200">
            <a:lnSpc>
              <a:spcPct val="90000"/>
            </a:lnSpc>
            <a:spcBef>
              <a:spcPct val="0"/>
            </a:spcBef>
            <a:spcAft>
              <a:spcPct val="35000"/>
            </a:spcAft>
          </a:pPr>
          <a:r>
            <a:rPr lang="en-US" sz="1800" b="1" kern="1200" dirty="0">
              <a:ln>
                <a:solidFill>
                  <a:schemeClr val="bg1">
                    <a:lumMod val="65000"/>
                  </a:schemeClr>
                </a:solidFill>
              </a:ln>
              <a:solidFill>
                <a:srgbClr val="5FE145"/>
              </a:solidFill>
              <a:latin typeface="Franklin Gothic Book" panose="020B0503020102020204" pitchFamily="34" charset="0"/>
            </a:rPr>
            <a:t>July 2019 </a:t>
          </a:r>
        </a:p>
      </dsp:txBody>
      <dsp:txXfrm>
        <a:off x="4095640" y="0"/>
        <a:ext cx="2540277" cy="1988097"/>
      </dsp:txXfrm>
    </dsp:sp>
    <dsp:sp modelId="{D911D6AE-3E41-47DC-A353-6E0025859845}">
      <dsp:nvSpPr>
        <dsp:cNvPr id="0" name=""/>
        <dsp:cNvSpPr/>
      </dsp:nvSpPr>
      <dsp:spPr>
        <a:xfrm>
          <a:off x="5120065" y="2236609"/>
          <a:ext cx="497024" cy="497024"/>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B16E72-5DD9-416E-A315-37EE5724A36F}">
      <dsp:nvSpPr>
        <dsp:cNvPr id="0" name=""/>
        <dsp:cNvSpPr/>
      </dsp:nvSpPr>
      <dsp:spPr>
        <a:xfrm>
          <a:off x="6704924" y="2982145"/>
          <a:ext cx="1904859" cy="1988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b="1" kern="1200" dirty="0">
              <a:ln>
                <a:solidFill>
                  <a:schemeClr val="bg1">
                    <a:lumMod val="65000"/>
                  </a:schemeClr>
                </a:solidFill>
              </a:ln>
              <a:solidFill>
                <a:srgbClr val="D5EC45"/>
              </a:solidFill>
              <a:latin typeface="Franklin Gothic Book" panose="020B0503020102020204" pitchFamily="34" charset="0"/>
            </a:rPr>
            <a:t>August 2019</a:t>
          </a:r>
        </a:p>
        <a:p>
          <a:pPr lvl="0" algn="l" defTabSz="800100">
            <a:lnSpc>
              <a:spcPct val="90000"/>
            </a:lnSpc>
            <a:spcBef>
              <a:spcPct val="0"/>
            </a:spcBef>
            <a:spcAft>
              <a:spcPct val="35000"/>
            </a:spcAft>
          </a:pPr>
          <a:r>
            <a:rPr lang="en-US" sz="1600" kern="1200" dirty="0">
              <a:latin typeface="Franklin Gothic Book" panose="020B0503020102020204" pitchFamily="34" charset="0"/>
            </a:rPr>
            <a:t>Begin </a:t>
          </a:r>
          <a:r>
            <a:rPr lang="en-US" sz="1600" b="1" kern="1200" dirty="0">
              <a:latin typeface="Franklin Gothic Book" panose="020B0503020102020204" pitchFamily="34" charset="0"/>
            </a:rPr>
            <a:t>expansion of routine recent infection surveillance </a:t>
          </a:r>
          <a:r>
            <a:rPr lang="en-US" sz="1600" kern="1200" dirty="0">
              <a:latin typeface="Franklin Gothic Book" panose="020B0503020102020204" pitchFamily="34" charset="0"/>
            </a:rPr>
            <a:t>to 230 sites in 27 districts</a:t>
          </a:r>
        </a:p>
      </dsp:txBody>
      <dsp:txXfrm>
        <a:off x="6704924" y="2982145"/>
        <a:ext cx="1904859" cy="1988097"/>
      </dsp:txXfrm>
    </dsp:sp>
    <dsp:sp modelId="{13CC048A-C9BD-45BD-8D28-B38A07699838}">
      <dsp:nvSpPr>
        <dsp:cNvPr id="0" name=""/>
        <dsp:cNvSpPr/>
      </dsp:nvSpPr>
      <dsp:spPr>
        <a:xfrm>
          <a:off x="7402703" y="2236609"/>
          <a:ext cx="497024" cy="497024"/>
        </a:xfrm>
        <a:prstGeom prst="ellipse">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4B8C93-6169-4158-89DC-69FBB8F2C300}">
      <dsp:nvSpPr>
        <dsp:cNvPr id="0" name=""/>
        <dsp:cNvSpPr/>
      </dsp:nvSpPr>
      <dsp:spPr>
        <a:xfrm>
          <a:off x="8655052" y="0"/>
          <a:ext cx="1500117" cy="1988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l" defTabSz="711200">
            <a:lnSpc>
              <a:spcPct val="90000"/>
            </a:lnSpc>
            <a:spcBef>
              <a:spcPct val="0"/>
            </a:spcBef>
            <a:spcAft>
              <a:spcPct val="35000"/>
            </a:spcAft>
          </a:pPr>
          <a:r>
            <a:rPr lang="en-US" sz="1600" kern="1200" dirty="0">
              <a:latin typeface="Franklin Gothic Book" panose="020B0503020102020204" pitchFamily="34" charset="0"/>
            </a:rPr>
            <a:t>Include as part of HIV testing algorithm in </a:t>
          </a:r>
          <a:r>
            <a:rPr lang="en-US" sz="1600" b="1" kern="1200" dirty="0">
              <a:latin typeface="Franklin Gothic Book" panose="020B0503020102020204" pitchFamily="34" charset="0"/>
            </a:rPr>
            <a:t>HTS guidelines</a:t>
          </a:r>
        </a:p>
        <a:p>
          <a:pPr lvl="0" algn="ctr" defTabSz="711200">
            <a:lnSpc>
              <a:spcPct val="90000"/>
            </a:lnSpc>
            <a:spcBef>
              <a:spcPct val="0"/>
            </a:spcBef>
            <a:spcAft>
              <a:spcPct val="35000"/>
            </a:spcAft>
          </a:pPr>
          <a:endParaRPr lang="en-US" sz="1600" b="1" kern="1200" dirty="0">
            <a:latin typeface="Franklin Gothic Book" panose="020B0503020102020204" pitchFamily="34" charset="0"/>
          </a:endParaRPr>
        </a:p>
        <a:p>
          <a:pPr lvl="0" algn="ctr" defTabSz="711200">
            <a:lnSpc>
              <a:spcPct val="90000"/>
            </a:lnSpc>
            <a:spcBef>
              <a:spcPct val="0"/>
            </a:spcBef>
            <a:spcAft>
              <a:spcPct val="35000"/>
            </a:spcAft>
          </a:pPr>
          <a:r>
            <a:rPr lang="en-US" sz="1800" b="1" kern="1200" dirty="0">
              <a:ln>
                <a:solidFill>
                  <a:schemeClr val="bg1">
                    <a:lumMod val="65000"/>
                  </a:schemeClr>
                </a:solidFill>
              </a:ln>
              <a:solidFill>
                <a:srgbClr val="F79646"/>
              </a:solidFill>
              <a:latin typeface="Franklin Gothic Book" panose="020B0503020102020204" pitchFamily="34" charset="0"/>
            </a:rPr>
            <a:t>2020+</a:t>
          </a:r>
        </a:p>
      </dsp:txBody>
      <dsp:txXfrm>
        <a:off x="8655052" y="0"/>
        <a:ext cx="1500117" cy="1988097"/>
      </dsp:txXfrm>
    </dsp:sp>
    <dsp:sp modelId="{1DD83DF2-F801-4B7F-974F-FC8715B8EE5B}">
      <dsp:nvSpPr>
        <dsp:cNvPr id="0" name=""/>
        <dsp:cNvSpPr/>
      </dsp:nvSpPr>
      <dsp:spPr>
        <a:xfrm>
          <a:off x="9165260" y="2236609"/>
          <a:ext cx="497024" cy="497024"/>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A625521-94A0-460B-B873-2E433DA52D80}" type="datetimeFigureOut">
              <a:rPr lang="en-GB" smtClean="0"/>
              <a:t>21/07/2019</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DFDDCCF-4F6E-433A-B627-E700498FE5DF}" type="slidenum">
              <a:rPr lang="en-GB" smtClean="0"/>
              <a:t>‹#›</a:t>
            </a:fld>
            <a:endParaRPr lang="en-GB"/>
          </a:p>
        </p:txBody>
      </p:sp>
    </p:spTree>
    <p:extLst>
      <p:ext uri="{BB962C8B-B14F-4D97-AF65-F5344CB8AC3E}">
        <p14:creationId xmlns:p14="http://schemas.microsoft.com/office/powerpoint/2010/main" val="1426996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E07C27EF-4C4E-4ABB-937B-6CFCBEF051E2}" type="datetimeFigureOut">
              <a:rPr lang="en-US" smtClean="0"/>
              <a:t>7/21/2019</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2B4CB4C-4CC4-4497-89AB-264AA1B42D78}" type="slidenum">
              <a:rPr lang="en-US" smtClean="0"/>
              <a:t>‹#›</a:t>
            </a:fld>
            <a:endParaRPr lang="en-US"/>
          </a:p>
        </p:txBody>
      </p:sp>
    </p:spTree>
    <p:extLst>
      <p:ext uri="{BB962C8B-B14F-4D97-AF65-F5344CB8AC3E}">
        <p14:creationId xmlns:p14="http://schemas.microsoft.com/office/powerpoint/2010/main" val="1382097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Between November 2017 and July 2018, </a:t>
            </a:r>
          </a:p>
        </p:txBody>
      </p:sp>
      <p:sp>
        <p:nvSpPr>
          <p:cNvPr id="4" name="Slide Number Placeholder 3"/>
          <p:cNvSpPr>
            <a:spLocks noGrp="1"/>
          </p:cNvSpPr>
          <p:nvPr>
            <p:ph type="sldNum" sz="quarter" idx="10"/>
          </p:nvPr>
        </p:nvSpPr>
        <p:spPr/>
        <p:txBody>
          <a:bodyPr/>
          <a:lstStyle/>
          <a:p>
            <a:fld id="{D2B4CB4C-4CC4-4497-89AB-264AA1B42D78}" type="slidenum">
              <a:rPr lang="en-US" smtClean="0"/>
              <a:t>3</a:t>
            </a:fld>
            <a:endParaRPr lang="en-US"/>
          </a:p>
        </p:txBody>
      </p:sp>
    </p:spTree>
    <p:extLst>
      <p:ext uri="{BB962C8B-B14F-4D97-AF65-F5344CB8AC3E}">
        <p14:creationId xmlns:p14="http://schemas.microsoft.com/office/powerpoint/2010/main" val="1807483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4AC02-93EB-428C-9EC0-5DF8C7E63093}" type="slidenum">
              <a:rPr lang="en-US" smtClean="0"/>
              <a:t>17</a:t>
            </a:fld>
            <a:endParaRPr lang="en-US"/>
          </a:p>
        </p:txBody>
      </p:sp>
    </p:spTree>
    <p:extLst>
      <p:ext uri="{BB962C8B-B14F-4D97-AF65-F5344CB8AC3E}">
        <p14:creationId xmlns:p14="http://schemas.microsoft.com/office/powerpoint/2010/main" val="3802292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kern="1200" dirty="0">
                <a:solidFill>
                  <a:schemeClr val="tx1"/>
                </a:solidFill>
                <a:effectLst/>
                <a:latin typeface="+mn-lt"/>
                <a:ea typeface="+mn-ea"/>
                <a:cs typeface="+mn-cs"/>
              </a:rPr>
              <a:t>A cross-sectional survey was integrated into routine ANC services in public health facilities in Blantyre, Lilongwe, </a:t>
            </a:r>
            <a:r>
              <a:rPr lang="en-US" sz="1200" kern="1200" dirty="0" err="1">
                <a:solidFill>
                  <a:schemeClr val="tx1"/>
                </a:solidFill>
                <a:effectLst/>
                <a:latin typeface="+mn-lt"/>
                <a:ea typeface="+mn-ea"/>
                <a:cs typeface="+mn-cs"/>
              </a:rPr>
              <a:t>Machinga</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Zomba</a:t>
            </a:r>
            <a:r>
              <a:rPr lang="en-US" sz="1200" kern="1200" dirty="0">
                <a:solidFill>
                  <a:schemeClr val="tx1"/>
                </a:solidFill>
                <a:effectLst/>
                <a:latin typeface="+mn-lt"/>
                <a:ea typeface="+mn-ea"/>
                <a:cs typeface="+mn-cs"/>
              </a:rPr>
              <a:t> districts. All Ministry of Health (MOH) and Christian Health Association of Malawi (CHAM) health facilities offering ANC services in the four study districts were initially selected to be included as study sites. However, some facilities were eventually excluded if existing site staff were not available to work on the study. Of 155 public health facilities in the four districts, a total of 121 (78.1%) ANC sites were included in the study, including 29 of 41 in Blantyre, 44 of 55 in Lilongwe, 18 of 21 in </a:t>
            </a:r>
            <a:r>
              <a:rPr lang="en-US" sz="1200" kern="1200" dirty="0" err="1">
                <a:solidFill>
                  <a:schemeClr val="tx1"/>
                </a:solidFill>
                <a:effectLst/>
                <a:latin typeface="+mn-lt"/>
                <a:ea typeface="+mn-ea"/>
                <a:cs typeface="+mn-cs"/>
              </a:rPr>
              <a:t>Machinga</a:t>
            </a:r>
            <a:r>
              <a:rPr lang="en-US" sz="1200" kern="1200" dirty="0">
                <a:solidFill>
                  <a:schemeClr val="tx1"/>
                </a:solidFill>
                <a:effectLst/>
                <a:latin typeface="+mn-lt"/>
                <a:ea typeface="+mn-ea"/>
                <a:cs typeface="+mn-cs"/>
              </a:rPr>
              <a:t>, and 30 of 38 in </a:t>
            </a:r>
            <a:r>
              <a:rPr lang="en-US" sz="1200" kern="1200" dirty="0" err="1">
                <a:solidFill>
                  <a:schemeClr val="tx1"/>
                </a:solidFill>
                <a:effectLst/>
                <a:latin typeface="+mn-lt"/>
                <a:ea typeface="+mn-ea"/>
                <a:cs typeface="+mn-cs"/>
              </a:rPr>
              <a:t>Zomba</a:t>
            </a:r>
            <a:r>
              <a:rPr lang="en-US" sz="1200" kern="1200" dirty="0">
                <a:solidFill>
                  <a:schemeClr val="tx1"/>
                </a:solidFill>
                <a:effectLst/>
                <a:latin typeface="+mn-lt"/>
                <a:ea typeface="+mn-ea"/>
                <a:cs typeface="+mn-cs"/>
              </a:rPr>
              <a:t>. Study enrollment was conducted for six months in each of the selected sites, from November 2017 to May 2018 in Blantyre and Lilongwe and from February to July 2018 in </a:t>
            </a:r>
            <a:r>
              <a:rPr lang="en-US" sz="1200" kern="1200" dirty="0" err="1">
                <a:solidFill>
                  <a:schemeClr val="tx1"/>
                </a:solidFill>
                <a:effectLst/>
                <a:latin typeface="+mn-lt"/>
                <a:ea typeface="+mn-ea"/>
                <a:cs typeface="+mn-cs"/>
              </a:rPr>
              <a:t>Machinga</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Zomba</a:t>
            </a:r>
            <a:r>
              <a:rPr lang="en-US" sz="1200" kern="1200" dirty="0">
                <a:solidFill>
                  <a:schemeClr val="tx1"/>
                </a:solidFill>
                <a:effectLst/>
                <a:latin typeface="+mn-lt"/>
                <a:ea typeface="+mn-ea"/>
                <a:cs typeface="+mn-cs"/>
              </a:rPr>
              <a:t>.</a:t>
            </a:r>
          </a:p>
          <a:p>
            <a:pPr>
              <a:spcAft>
                <a:spcPts val="600"/>
              </a:spcAft>
            </a:pPr>
            <a:endParaRPr lang="en-US" b="0" dirty="0">
              <a:solidFill>
                <a:schemeClr val="tx1">
                  <a:lumMod val="50000"/>
                </a:schemeClr>
              </a:solidFill>
            </a:endParaRPr>
          </a:p>
          <a:p>
            <a:pPr>
              <a:spcAft>
                <a:spcPts val="600"/>
              </a:spcAft>
            </a:pPr>
            <a:endParaRPr lang="en-US" b="0" dirty="0">
              <a:solidFill>
                <a:schemeClr val="tx1">
                  <a:lumMod val="50000"/>
                </a:schemeClr>
              </a:solidFill>
            </a:endParaRPr>
          </a:p>
          <a:p>
            <a:pPr>
              <a:spcAft>
                <a:spcPts val="600"/>
              </a:spcAft>
            </a:pPr>
            <a:endParaRPr lang="en-US" b="0" dirty="0">
              <a:solidFill>
                <a:schemeClr val="tx1">
                  <a:lumMod val="50000"/>
                </a:schemeClr>
              </a:solidFill>
            </a:endParaRPr>
          </a:p>
          <a:p>
            <a:endParaRPr lang="en-US" dirty="0"/>
          </a:p>
        </p:txBody>
      </p:sp>
      <p:sp>
        <p:nvSpPr>
          <p:cNvPr id="4" name="Slide Number Placeholder 3"/>
          <p:cNvSpPr>
            <a:spLocks noGrp="1"/>
          </p:cNvSpPr>
          <p:nvPr>
            <p:ph type="sldNum" sz="quarter" idx="10"/>
          </p:nvPr>
        </p:nvSpPr>
        <p:spPr/>
        <p:txBody>
          <a:bodyPr/>
          <a:lstStyle/>
          <a:p>
            <a:fld id="{BB471FEE-3CD3-47C5-9F27-ECF49E252434}" type="slidenum">
              <a:rPr lang="en-US" smtClean="0"/>
              <a:t>4</a:t>
            </a:fld>
            <a:endParaRPr lang="en-US"/>
          </a:p>
        </p:txBody>
      </p:sp>
    </p:spTree>
    <p:extLst>
      <p:ext uri="{BB962C8B-B14F-4D97-AF65-F5344CB8AC3E}">
        <p14:creationId xmlns:p14="http://schemas.microsoft.com/office/powerpoint/2010/main" val="4126020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spcAft>
                <a:spcPts val="600"/>
              </a:spcAft>
            </a:pPr>
            <a:endParaRPr lang="en-US" b="0" dirty="0">
              <a:solidFill>
                <a:schemeClr val="tx1">
                  <a:lumMod val="50000"/>
                </a:schemeClr>
              </a:solidFill>
            </a:endParaRPr>
          </a:p>
          <a:p>
            <a:pPr marL="342900" indent="-342900">
              <a:spcAft>
                <a:spcPts val="450"/>
              </a:spcAft>
              <a:buFont typeface="Arial" panose="020B0604020202020204" pitchFamily="34" charset="0"/>
              <a:buChar char="•"/>
            </a:pPr>
            <a:r>
              <a:rPr lang="en-US" sz="2000" dirty="0"/>
              <a:t>About 1 in10 newly diagnosed </a:t>
            </a:r>
            <a:r>
              <a:rPr lang="en-US" sz="2000" dirty="0" err="1"/>
              <a:t>AGYW</a:t>
            </a:r>
            <a:r>
              <a:rPr lang="en-US" sz="2000" dirty="0"/>
              <a:t> at ANC were recently infected.</a:t>
            </a:r>
          </a:p>
          <a:p>
            <a:pPr marL="342900" indent="-342900">
              <a:spcAft>
                <a:spcPts val="450"/>
              </a:spcAft>
              <a:buFont typeface="Arial" panose="020B0604020202020204" pitchFamily="34" charset="0"/>
              <a:buChar char="•"/>
            </a:pPr>
            <a:r>
              <a:rPr lang="en-US" sz="2000" dirty="0"/>
              <a:t>About 9 in 10 were long-term infections. </a:t>
            </a:r>
          </a:p>
          <a:p>
            <a:pPr marL="342900" lvl="2" indent="-342900">
              <a:spcAft>
                <a:spcPts val="450"/>
              </a:spcAft>
              <a:buFont typeface="Arial" panose="020B0604020202020204" pitchFamily="34" charset="0"/>
              <a:buChar char="•"/>
            </a:pPr>
            <a:r>
              <a:rPr lang="en-US" sz="2000" dirty="0"/>
              <a:t>Prevalence of recent infections was lower in </a:t>
            </a:r>
            <a:r>
              <a:rPr lang="en-US" sz="2000" dirty="0" err="1"/>
              <a:t>Zomba</a:t>
            </a:r>
            <a:r>
              <a:rPr lang="en-US" sz="2000" dirty="0"/>
              <a:t> than other districts</a:t>
            </a:r>
          </a:p>
          <a:p>
            <a:pPr marL="342900" lvl="2" indent="-342900">
              <a:spcAft>
                <a:spcPts val="450"/>
              </a:spcAft>
              <a:buFont typeface="Arial" panose="020B0604020202020204" pitchFamily="34" charset="0"/>
              <a:buChar char="•"/>
            </a:pPr>
            <a:r>
              <a:rPr lang="en-US" sz="2000" dirty="0"/>
              <a:t>Results indicate that </a:t>
            </a:r>
            <a:r>
              <a:rPr lang="en-US" sz="2000" dirty="0" err="1"/>
              <a:t>AGYW</a:t>
            </a:r>
            <a:r>
              <a:rPr lang="en-US" sz="2000" dirty="0"/>
              <a:t> are not being tested frequently/early enough </a:t>
            </a:r>
          </a:p>
          <a:p>
            <a:pPr>
              <a:spcAft>
                <a:spcPts val="600"/>
              </a:spcAft>
            </a:pPr>
            <a:endParaRPr lang="en-US" b="0" dirty="0">
              <a:solidFill>
                <a:schemeClr val="tx1">
                  <a:lumMod val="50000"/>
                </a:schemeClr>
              </a:solidFill>
            </a:endParaRPr>
          </a:p>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 </a:t>
            </a: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bivariable</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models, the prevalence of recent infection was significantly higher among </a:t>
            </a: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AGYW</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who were in their first trimester of pregnancy (15.6%, 95% CI: 10.4-22.7, </a:t>
            </a:r>
            <a:r>
              <a:rPr kumimoji="0" lang="en-US" sz="18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 0.02) than in their second (12.0%, 95% CI: 9.7-14.8) or third trimester (1.5%, 95% CI: 0.2-10.1) </a:t>
            </a:r>
            <a:endPar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No other variables were significantly associated with recent HIV infection among pregnant, HIV-infected </a:t>
            </a: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AGYW</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 enrolled in the study.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endParaRPr lang="en-US" b="0" dirty="0">
              <a:solidFill>
                <a:schemeClr val="tx1">
                  <a:lumMod val="50000"/>
                </a:schemeClr>
              </a:solidFill>
            </a:endParaRPr>
          </a:p>
          <a:p>
            <a:pPr>
              <a:spcAft>
                <a:spcPts val="600"/>
              </a:spcAft>
            </a:pPr>
            <a:r>
              <a:rPr lang="en-US" b="0" dirty="0">
                <a:solidFill>
                  <a:schemeClr val="tx1">
                    <a:lumMod val="50000"/>
                  </a:schemeClr>
                </a:solidFill>
              </a:rPr>
              <a:t>Between November 2017 to July 2018, pregnant AGYW aged 15–24 years, newly diagnosed with HIV at their first ANC visit in 121 facilities in Lilongwe, Blantyre, </a:t>
            </a:r>
            <a:r>
              <a:rPr lang="en-US" b="0" dirty="0" err="1">
                <a:solidFill>
                  <a:schemeClr val="tx1">
                    <a:lumMod val="50000"/>
                  </a:schemeClr>
                </a:solidFill>
              </a:rPr>
              <a:t>Machinga</a:t>
            </a:r>
            <a:r>
              <a:rPr lang="en-US" b="0" dirty="0">
                <a:solidFill>
                  <a:schemeClr val="tx1">
                    <a:lumMod val="50000"/>
                  </a:schemeClr>
                </a:solidFill>
              </a:rPr>
              <a:t>, and </a:t>
            </a:r>
            <a:r>
              <a:rPr lang="en-US" b="0" dirty="0" err="1">
                <a:solidFill>
                  <a:schemeClr val="tx1">
                    <a:lumMod val="50000"/>
                  </a:schemeClr>
                </a:solidFill>
              </a:rPr>
              <a:t>Zomba</a:t>
            </a:r>
            <a:r>
              <a:rPr lang="en-US" b="0" dirty="0">
                <a:solidFill>
                  <a:schemeClr val="tx1">
                    <a:lumMod val="50000"/>
                  </a:schemeClr>
                </a:solidFill>
              </a:rPr>
              <a:t> districts were consecutively enrolled. Participants completed behavioral questionnaires and provided blood samples to undergo the recent infection testing algorithm (RITA). </a:t>
            </a:r>
          </a:p>
          <a:p>
            <a:pPr>
              <a:spcAft>
                <a:spcPts val="600"/>
              </a:spcAft>
            </a:pPr>
            <a:r>
              <a:rPr lang="en-US" b="0" dirty="0">
                <a:solidFill>
                  <a:schemeClr val="tx1">
                    <a:lumMod val="50000"/>
                  </a:schemeClr>
                </a:solidFill>
              </a:rPr>
              <a:t>Based on the RITA, recent infection was defined as a normalized optical density value of ≤1.5 or ≤2.0 on the Limiting Antigen Avidity Enzyme Immunoassay (Maxim or </a:t>
            </a:r>
            <a:r>
              <a:rPr lang="en-US" b="0" dirty="0" err="1">
                <a:solidFill>
                  <a:schemeClr val="tx1">
                    <a:lumMod val="50000"/>
                  </a:schemeClr>
                </a:solidFill>
              </a:rPr>
              <a:t>Sedia</a:t>
            </a:r>
            <a:r>
              <a:rPr lang="en-US" b="0" dirty="0">
                <a:solidFill>
                  <a:schemeClr val="tx1">
                    <a:lumMod val="50000"/>
                  </a:schemeClr>
                </a:solidFill>
              </a:rPr>
              <a:t>, respectively) and viral load (VL) ≥1,000 copies/</a:t>
            </a:r>
            <a:r>
              <a:rPr lang="en-US" b="0" dirty="0" err="1">
                <a:solidFill>
                  <a:schemeClr val="tx1">
                    <a:lumMod val="50000"/>
                  </a:schemeClr>
                </a:solidFill>
              </a:rPr>
              <a:t>mL.</a:t>
            </a:r>
            <a:r>
              <a:rPr lang="en-US" b="0" dirty="0">
                <a:solidFill>
                  <a:schemeClr val="tx1">
                    <a:lumMod val="50000"/>
                  </a:schemeClr>
                </a:solidFill>
              </a:rPr>
              <a:t> </a:t>
            </a:r>
          </a:p>
          <a:p>
            <a:pPr>
              <a:spcAft>
                <a:spcPts val="600"/>
              </a:spcAft>
            </a:pPr>
            <a:r>
              <a:rPr lang="en-US" b="0" dirty="0">
                <a:solidFill>
                  <a:schemeClr val="tx1">
                    <a:lumMod val="50000"/>
                  </a:schemeClr>
                </a:solidFill>
              </a:rPr>
              <a:t>Prevalence of recent infection and annualized incidence were calculated using data abstracted from ANC registers on the number and </a:t>
            </a:r>
            <a:r>
              <a:rPr lang="en-US" b="0" dirty="0" err="1">
                <a:solidFill>
                  <a:schemeClr val="tx1">
                    <a:lumMod val="50000"/>
                  </a:schemeClr>
                </a:solidFill>
              </a:rPr>
              <a:t>serostatus</a:t>
            </a:r>
            <a:r>
              <a:rPr lang="en-US" b="0" dirty="0">
                <a:solidFill>
                  <a:schemeClr val="tx1">
                    <a:lumMod val="50000"/>
                  </a:schemeClr>
                </a:solidFill>
              </a:rPr>
              <a:t> of all AGYW attending ANC during the six-month study period, according to the estimator described by </a:t>
            </a:r>
            <a:r>
              <a:rPr lang="en-US" b="0" dirty="0" err="1">
                <a:solidFill>
                  <a:schemeClr val="tx1">
                    <a:lumMod val="50000"/>
                  </a:schemeClr>
                </a:solidFill>
              </a:rPr>
              <a:t>Kasanjee</a:t>
            </a:r>
            <a:r>
              <a:rPr lang="en-US" b="0" dirty="0">
                <a:solidFill>
                  <a:schemeClr val="tx1">
                    <a:lumMod val="50000"/>
                  </a:schemeClr>
                </a:solidFill>
              </a:rPr>
              <a:t> et. al</a:t>
            </a:r>
            <a:r>
              <a:rPr lang="en-US" sz="800" kern="1200" baseline="30000" dirty="0">
                <a:solidFill>
                  <a:schemeClr val="tx1">
                    <a:lumMod val="50000"/>
                  </a:schemeClr>
                </a:solidFill>
                <a:latin typeface="+mn-lt"/>
                <a:ea typeface="+mn-ea"/>
                <a:cs typeface="+mn-cs"/>
              </a:rPr>
              <a:t>1</a:t>
            </a:r>
            <a:r>
              <a:rPr lang="en-US" b="0" dirty="0">
                <a:solidFill>
                  <a:schemeClr val="tx1">
                    <a:lumMod val="50000"/>
                  </a:schemeClr>
                </a:solidFill>
              </a:rPr>
              <a:t>.</a:t>
            </a:r>
          </a:p>
          <a:p>
            <a:pPr>
              <a:spcAft>
                <a:spcPts val="600"/>
              </a:spcAft>
            </a:pPr>
            <a:r>
              <a:rPr lang="en-US" b="0" dirty="0">
                <a:solidFill>
                  <a:schemeClr val="tx1">
                    <a:lumMod val="50000"/>
                  </a:schemeClr>
                </a:solidFill>
              </a:rPr>
              <a:t>We assumed a mean duration of recent infection of 161 days (95% confidence interval [CI]: 145–177 days), a 1% false recency rate, and that previously diagnosed AGYW had long-term infections.</a:t>
            </a:r>
          </a:p>
          <a:p>
            <a:endParaRPr lang="en-US" dirty="0"/>
          </a:p>
        </p:txBody>
      </p:sp>
    </p:spTree>
    <p:extLst>
      <p:ext uri="{BB962C8B-B14F-4D97-AF65-F5344CB8AC3E}">
        <p14:creationId xmlns:p14="http://schemas.microsoft.com/office/powerpoint/2010/main" val="1979440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Annualized HIV incidence for pregnant AGYW attending ANC in the four districts</a:t>
            </a:r>
            <a:r>
              <a:rPr lang="en-US" sz="1200" kern="1200" baseline="0" dirty="0">
                <a:solidFill>
                  <a:schemeClr val="tx1"/>
                </a:solidFill>
                <a:effectLst/>
                <a:latin typeface="+mn-lt"/>
                <a:ea typeface="+mn-ea"/>
                <a:cs typeface="+mn-cs"/>
              </a:rPr>
              <a:t> was </a:t>
            </a:r>
            <a:r>
              <a:rPr lang="en-US" sz="1200" kern="1200" dirty="0">
                <a:solidFill>
                  <a:schemeClr val="tx1"/>
                </a:solidFill>
                <a:effectLst/>
                <a:latin typeface="+mn-lt"/>
                <a:ea typeface="+mn-ea"/>
                <a:cs typeface="+mn-cs"/>
              </a:rPr>
              <a:t>calculated using the LAg +</a:t>
            </a:r>
            <a:r>
              <a:rPr lang="en-US" sz="1200" kern="1200" baseline="0" dirty="0">
                <a:solidFill>
                  <a:schemeClr val="tx1"/>
                </a:solidFill>
                <a:effectLst/>
                <a:latin typeface="+mn-lt"/>
                <a:ea typeface="+mn-ea"/>
                <a:cs typeface="+mn-cs"/>
              </a:rPr>
              <a:t> VL algorithm  (also known as the Recent Infection Testing Algorithm)</a:t>
            </a:r>
            <a:r>
              <a:rPr lang="en-US" sz="1200" kern="1200" dirty="0">
                <a:solidFill>
                  <a:schemeClr val="tx1"/>
                </a:solidFill>
                <a:effectLst/>
                <a:latin typeface="+mn-lt"/>
                <a:ea typeface="+mn-ea"/>
                <a:cs typeface="+mn-cs"/>
              </a:rPr>
              <a:t> results among participants in combination with aggregate data of HIV status of all AGYW attending ANC. </a:t>
            </a:r>
          </a:p>
          <a:p>
            <a:endParaRPr lang="en-US" sz="1200" kern="1200" dirty="0">
              <a:solidFill>
                <a:schemeClr val="tx1"/>
              </a:solidFill>
              <a:effectLst/>
              <a:latin typeface="+mn-lt"/>
              <a:ea typeface="+mn-ea"/>
              <a:cs typeface="+mn-cs"/>
            </a:endParaRPr>
          </a:p>
          <a:p>
            <a:pPr marL="285750" marR="0" lvl="0" indent="-285750" algn="l" defTabSz="457200" rtl="0" eaLnBrk="1" fontAlgn="auto" latinLnBrk="0" hangingPunct="1">
              <a:lnSpc>
                <a:spcPct val="100000"/>
              </a:lnSpc>
              <a:spcBef>
                <a:spcPts val="250"/>
              </a:spcBef>
              <a:spcAft>
                <a:spcPts val="5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lumMod val="50000"/>
                  </a:prstClr>
                </a:solidFill>
                <a:effectLst/>
                <a:uLnTx/>
                <a:uFillTx/>
                <a:latin typeface="+mn-lt"/>
                <a:ea typeface="+mn-ea"/>
                <a:cs typeface="+mn-cs"/>
              </a:rPr>
              <a:t>Overall annualized incidence was 0.59% (CI: 0.42-0.75). </a:t>
            </a:r>
          </a:p>
          <a:p>
            <a:pPr marL="285750" marR="0" lvl="0" indent="-285750" algn="l" defTabSz="457200" rtl="0" eaLnBrk="1" fontAlgn="auto" latinLnBrk="0" hangingPunct="1">
              <a:lnSpc>
                <a:spcPct val="100000"/>
              </a:lnSpc>
              <a:spcBef>
                <a:spcPts val="250"/>
              </a:spcBef>
              <a:spcAft>
                <a:spcPts val="5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lumMod val="50000"/>
                  </a:prstClr>
                </a:solidFill>
                <a:effectLst/>
                <a:uLnTx/>
                <a:uFillTx/>
                <a:latin typeface="+mn-lt"/>
                <a:ea typeface="+mn-ea"/>
                <a:cs typeface="+mn-cs"/>
              </a:rPr>
              <a:t>Incidence was higher among </a:t>
            </a:r>
            <a:r>
              <a:rPr kumimoji="0" lang="en-US" sz="1800" b="0" i="0" u="none" strike="noStrike" kern="1200" cap="none" spc="0" normalizeH="0" baseline="0" noProof="0" dirty="0" err="1">
                <a:ln>
                  <a:noFill/>
                </a:ln>
                <a:solidFill>
                  <a:prstClr val="black">
                    <a:lumMod val="50000"/>
                  </a:prstClr>
                </a:solidFill>
                <a:effectLst/>
                <a:uLnTx/>
                <a:uFillTx/>
                <a:latin typeface="+mn-lt"/>
                <a:ea typeface="+mn-ea"/>
                <a:cs typeface="+mn-cs"/>
              </a:rPr>
              <a:t>AGYW</a:t>
            </a:r>
            <a:r>
              <a:rPr kumimoji="0" lang="en-US" sz="1800" b="0" i="0" u="none" strike="noStrike" kern="1200" cap="none" spc="0" normalizeH="0" baseline="0" noProof="0" dirty="0">
                <a:ln>
                  <a:noFill/>
                </a:ln>
                <a:solidFill>
                  <a:prstClr val="black">
                    <a:lumMod val="50000"/>
                  </a:prstClr>
                </a:solidFill>
                <a:effectLst/>
                <a:uLnTx/>
                <a:uFillTx/>
                <a:latin typeface="+mn-lt"/>
                <a:ea typeface="+mn-ea"/>
                <a:cs typeface="+mn-cs"/>
              </a:rPr>
              <a:t> aged 20-24 years (0.71%, CI: 0.51-0.92) than among </a:t>
            </a:r>
            <a:r>
              <a:rPr kumimoji="0" lang="en-US" sz="1800" b="0" i="0" u="none" strike="noStrike" kern="1200" cap="none" spc="0" normalizeH="0" baseline="0" noProof="0" dirty="0" err="1">
                <a:ln>
                  <a:noFill/>
                </a:ln>
                <a:solidFill>
                  <a:prstClr val="black">
                    <a:lumMod val="50000"/>
                  </a:prstClr>
                </a:solidFill>
                <a:effectLst/>
                <a:uLnTx/>
                <a:uFillTx/>
                <a:latin typeface="+mn-lt"/>
                <a:ea typeface="+mn-ea"/>
                <a:cs typeface="+mn-cs"/>
              </a:rPr>
              <a:t>AGYW</a:t>
            </a:r>
            <a:r>
              <a:rPr kumimoji="0" lang="en-US" sz="1800" b="0" i="0" u="none" strike="noStrike" kern="1200" cap="none" spc="0" normalizeH="0" baseline="0" noProof="0" dirty="0">
                <a:ln>
                  <a:noFill/>
                </a:ln>
                <a:solidFill>
                  <a:prstClr val="black">
                    <a:lumMod val="50000"/>
                  </a:prstClr>
                </a:solidFill>
                <a:effectLst/>
                <a:uLnTx/>
                <a:uFillTx/>
                <a:latin typeface="+mn-lt"/>
                <a:ea typeface="+mn-ea"/>
                <a:cs typeface="+mn-cs"/>
              </a:rPr>
              <a:t> aged 15-19 years (0.41%, CI: 0.22-0.61, p=0.04). </a:t>
            </a:r>
          </a:p>
          <a:p>
            <a:pPr marL="285750" marR="0" lvl="0" indent="-285750" algn="l" defTabSz="457200" rtl="0" eaLnBrk="1" fontAlgn="auto" latinLnBrk="0" hangingPunct="1">
              <a:lnSpc>
                <a:spcPct val="100000"/>
              </a:lnSpc>
              <a:spcBef>
                <a:spcPts val="250"/>
              </a:spcBef>
              <a:spcAft>
                <a:spcPts val="5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lumMod val="50000"/>
                  </a:prstClr>
                </a:solidFill>
                <a:effectLst/>
                <a:uLnTx/>
                <a:uFillTx/>
                <a:latin typeface="+mn-lt"/>
                <a:ea typeface="+mn-ea"/>
                <a:cs typeface="+mn-cs"/>
              </a:rPr>
              <a:t>Incidence was significantly higher in Blantyre (1.11%, CI: 0.74– 1.48) than in Lilongwe (0.57%, CI: 0.32 – 0 .83, p=0.02), </a:t>
            </a:r>
            <a:r>
              <a:rPr kumimoji="0" lang="en-US" sz="1800" b="0" i="0" u="none" strike="noStrike" kern="1200" cap="none" spc="0" normalizeH="0" baseline="0" noProof="0" dirty="0" err="1">
                <a:ln>
                  <a:noFill/>
                </a:ln>
                <a:solidFill>
                  <a:prstClr val="black">
                    <a:lumMod val="50000"/>
                  </a:prstClr>
                </a:solidFill>
                <a:effectLst/>
                <a:uLnTx/>
                <a:uFillTx/>
                <a:latin typeface="+mn-lt"/>
                <a:ea typeface="+mn-ea"/>
                <a:cs typeface="+mn-cs"/>
              </a:rPr>
              <a:t>Machinga</a:t>
            </a:r>
            <a:r>
              <a:rPr kumimoji="0" lang="en-US" sz="1800" b="0" i="0" u="none" strike="noStrike" kern="1200" cap="none" spc="0" normalizeH="0" baseline="0" noProof="0" dirty="0">
                <a:ln>
                  <a:noFill/>
                </a:ln>
                <a:solidFill>
                  <a:prstClr val="black">
                    <a:lumMod val="50000"/>
                  </a:prstClr>
                </a:solidFill>
                <a:effectLst/>
                <a:uLnTx/>
                <a:uFillTx/>
                <a:latin typeface="+mn-lt"/>
                <a:ea typeface="+mn-ea"/>
                <a:cs typeface="+mn-cs"/>
              </a:rPr>
              <a:t> (0.32%, CI: 0.00 – 0.60, p &lt;0.001) and </a:t>
            </a:r>
            <a:r>
              <a:rPr kumimoji="0" lang="en-US" sz="1800" b="0" i="0" u="none" strike="noStrike" kern="1200" cap="none" spc="0" normalizeH="0" baseline="0" noProof="0" dirty="0" err="1">
                <a:ln>
                  <a:noFill/>
                </a:ln>
                <a:solidFill>
                  <a:prstClr val="black">
                    <a:lumMod val="50000"/>
                  </a:prstClr>
                </a:solidFill>
                <a:effectLst/>
                <a:uLnTx/>
                <a:uFillTx/>
                <a:latin typeface="+mn-lt"/>
                <a:ea typeface="+mn-ea"/>
                <a:cs typeface="+mn-cs"/>
              </a:rPr>
              <a:t>Zomba</a:t>
            </a:r>
            <a:r>
              <a:rPr kumimoji="0" lang="en-US" sz="1800" b="0" i="0" u="none" strike="noStrike" kern="1200" cap="none" spc="0" normalizeH="0" baseline="0" noProof="0" dirty="0">
                <a:ln>
                  <a:noFill/>
                </a:ln>
                <a:solidFill>
                  <a:prstClr val="black">
                    <a:lumMod val="50000"/>
                  </a:prstClr>
                </a:solidFill>
                <a:effectLst/>
                <a:uLnTx/>
                <a:uFillTx/>
                <a:latin typeface="+mn-lt"/>
                <a:ea typeface="+mn-ea"/>
                <a:cs typeface="+mn-cs"/>
              </a:rPr>
              <a:t> (0.23%, CI: 0.00 – 0.40, p&lt;0.001) districts</a:t>
            </a:r>
          </a:p>
          <a:p>
            <a:pPr marL="285750" marR="0" lvl="0" indent="-285750" algn="l" defTabSz="457200" rtl="0" eaLnBrk="1" fontAlgn="auto" latinLnBrk="0" hangingPunct="1">
              <a:lnSpc>
                <a:spcPct val="100000"/>
              </a:lnSpc>
              <a:spcBef>
                <a:spcPts val="250"/>
              </a:spcBef>
              <a:spcAft>
                <a:spcPts val="500"/>
              </a:spcAft>
              <a:buClrTx/>
              <a:buSzTx/>
              <a:buFont typeface="Arial" panose="020B0604020202020204" pitchFamily="34" charset="0"/>
              <a:buChar char="•"/>
              <a:tabLst/>
              <a:defRPr/>
            </a:pPr>
            <a:r>
              <a:rPr kumimoji="0" lang="en-US" sz="1800" b="0" i="0" u="none" strike="noStrike" kern="1200" cap="none" spc="0" normalizeH="0" baseline="0" noProof="0" dirty="0" err="1">
                <a:ln>
                  <a:noFill/>
                </a:ln>
                <a:solidFill>
                  <a:prstClr val="black"/>
                </a:solidFill>
                <a:effectLst/>
                <a:uLnTx/>
                <a:uFillTx/>
                <a:latin typeface="+mn-lt"/>
                <a:ea typeface="+mn-ea"/>
                <a:cs typeface="+mn-cs"/>
              </a:rPr>
              <a:t>MPHIA</a:t>
            </a:r>
            <a:r>
              <a:rPr kumimoji="0" lang="en-US" sz="1800" b="0" i="0" u="none" strike="noStrike" kern="1200" cap="none" spc="0" normalizeH="0" baseline="0" noProof="0" dirty="0">
                <a:ln>
                  <a:noFill/>
                </a:ln>
                <a:solidFill>
                  <a:prstClr val="black"/>
                </a:solidFill>
                <a:effectLst/>
                <a:uLnTx/>
                <a:uFillTx/>
                <a:latin typeface="+mn-lt"/>
                <a:ea typeface="+mn-ea"/>
                <a:cs typeface="+mn-cs"/>
              </a:rPr>
              <a:t> 2015-16 showed annualized incidence among 15024 year old females at 0.38 (0.02, 0.74). </a:t>
            </a:r>
          </a:p>
          <a:p>
            <a:endParaRPr lang="en-US" dirty="0"/>
          </a:p>
        </p:txBody>
      </p:sp>
      <p:sp>
        <p:nvSpPr>
          <p:cNvPr id="4" name="Slide Number Placeholder 3"/>
          <p:cNvSpPr>
            <a:spLocks noGrp="1"/>
          </p:cNvSpPr>
          <p:nvPr>
            <p:ph type="sldNum" sz="quarter" idx="10"/>
          </p:nvPr>
        </p:nvSpPr>
        <p:spPr/>
        <p:txBody>
          <a:bodyPr/>
          <a:lstStyle/>
          <a:p>
            <a:fld id="{9604AC02-93EB-428C-9EC0-5DF8C7E63093}" type="slidenum">
              <a:rPr lang="en-US" smtClean="0"/>
              <a:t>6</a:t>
            </a:fld>
            <a:endParaRPr lang="en-US"/>
          </a:p>
        </p:txBody>
      </p:sp>
    </p:spTree>
    <p:extLst>
      <p:ext uri="{BB962C8B-B14F-4D97-AF65-F5344CB8AC3E}">
        <p14:creationId xmlns:p14="http://schemas.microsoft.com/office/powerpoint/2010/main" val="1840859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Whole blood</a:t>
            </a:r>
            <a:r>
              <a:rPr lang="en-US" baseline="0" dirty="0"/>
              <a:t> was required to perform </a:t>
            </a:r>
            <a:r>
              <a:rPr lang="en-US" baseline="0" dirty="0" err="1"/>
              <a:t>RTRI</a:t>
            </a:r>
            <a:r>
              <a:rPr lang="en-US" baseline="0" dirty="0"/>
              <a:t> in the lab. A small number of sites collected DBS and therefore were not included in this comparison/analysis.</a:t>
            </a:r>
            <a:endParaRPr lang="en-US" dirty="0"/>
          </a:p>
        </p:txBody>
      </p:sp>
      <p:sp>
        <p:nvSpPr>
          <p:cNvPr id="4" name="Slide Number Placeholder 3"/>
          <p:cNvSpPr>
            <a:spLocks noGrp="1"/>
          </p:cNvSpPr>
          <p:nvPr>
            <p:ph type="sldNum" sz="quarter" idx="10"/>
          </p:nvPr>
        </p:nvSpPr>
        <p:spPr/>
        <p:txBody>
          <a:bodyPr/>
          <a:lstStyle/>
          <a:p>
            <a:fld id="{9604AC02-93EB-428C-9EC0-5DF8C7E63093}" type="slidenum">
              <a:rPr lang="en-US" smtClean="0"/>
              <a:t>7</a:t>
            </a:fld>
            <a:endParaRPr lang="en-US"/>
          </a:p>
        </p:txBody>
      </p:sp>
    </p:spTree>
    <p:extLst>
      <p:ext uri="{BB962C8B-B14F-4D97-AF65-F5344CB8AC3E}">
        <p14:creationId xmlns:p14="http://schemas.microsoft.com/office/powerpoint/2010/main" val="572286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49"/>
            <a:r>
              <a:rPr lang="en-US" sz="2200" dirty="0">
                <a:solidFill>
                  <a:srgbClr val="000000"/>
                </a:solidFill>
              </a:rPr>
              <a:t>So now we have results, what next? We returned about 100% of the </a:t>
            </a:r>
            <a:r>
              <a:rPr lang="en-US" sz="2200" dirty="0" err="1">
                <a:solidFill>
                  <a:srgbClr val="000000"/>
                </a:solidFill>
              </a:rPr>
              <a:t>LAg</a:t>
            </a:r>
            <a:r>
              <a:rPr lang="en-US" sz="2200" dirty="0">
                <a:solidFill>
                  <a:srgbClr val="000000"/>
                </a:solidFill>
              </a:rPr>
              <a:t>-RITA results to the clinics. About 80% of the results had been documented to have been returned to the AGYW. These results</a:t>
            </a:r>
            <a:r>
              <a:rPr lang="en-US" sz="2200" baseline="0" dirty="0">
                <a:solidFill>
                  <a:srgbClr val="000000"/>
                </a:solidFill>
              </a:rPr>
              <a:t> were based on the LAg + VL results. </a:t>
            </a:r>
          </a:p>
          <a:p>
            <a:pPr defTabSz="914349"/>
            <a:endParaRPr lang="en-US" sz="2200" baseline="0" dirty="0">
              <a:solidFill>
                <a:srgbClr val="000000"/>
              </a:solidFill>
            </a:endParaRPr>
          </a:p>
          <a:p>
            <a:pPr defTabSz="914349"/>
            <a:r>
              <a:rPr lang="en-US" sz="2200" dirty="0">
                <a:solidFill>
                  <a:srgbClr val="000000"/>
                </a:solidFill>
              </a:rPr>
              <a:t>Results were anecdotally well received.  Low return to follow up visits was observed at some facilities</a:t>
            </a:r>
          </a:p>
          <a:p>
            <a:endParaRPr lang="en-US" dirty="0">
              <a:solidFill>
                <a:srgbClr val="660066"/>
              </a:solidFill>
            </a:endParaRPr>
          </a:p>
          <a:p>
            <a:endParaRPr lang="en-US" dirty="0"/>
          </a:p>
        </p:txBody>
      </p:sp>
      <p:sp>
        <p:nvSpPr>
          <p:cNvPr id="4" name="Slide Number Placeholder 3"/>
          <p:cNvSpPr>
            <a:spLocks noGrp="1"/>
          </p:cNvSpPr>
          <p:nvPr>
            <p:ph type="sldNum" sz="quarter" idx="10"/>
          </p:nvPr>
        </p:nvSpPr>
        <p:spPr/>
        <p:txBody>
          <a:bodyPr/>
          <a:lstStyle/>
          <a:p>
            <a:pPr defTabSz="881324">
              <a:defRPr/>
            </a:pPr>
            <a:fld id="{7E82054C-5FFB-4925-88B8-34BFE44764D6}" type="slidenum">
              <a:rPr lang="en-US">
                <a:solidFill>
                  <a:prstClr val="black"/>
                </a:solidFill>
                <a:latin typeface="Calibri"/>
              </a:rPr>
              <a:pPr defTabSz="881324">
                <a:defRPr/>
              </a:pPr>
              <a:t>8</a:t>
            </a:fld>
            <a:endParaRPr lang="en-US" dirty="0">
              <a:solidFill>
                <a:prstClr val="black"/>
              </a:solidFill>
              <a:latin typeface="Calibri"/>
            </a:endParaRPr>
          </a:p>
        </p:txBody>
      </p:sp>
    </p:spTree>
    <p:extLst>
      <p:ext uri="{BB962C8B-B14F-4D97-AF65-F5344CB8AC3E}">
        <p14:creationId xmlns:p14="http://schemas.microsoft.com/office/powerpoint/2010/main" val="4211525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4AC02-93EB-428C-9EC0-5DF8C7E63093}" type="slidenum">
              <a:rPr lang="en-US" smtClean="0"/>
              <a:t>12</a:t>
            </a:fld>
            <a:endParaRPr lang="en-US"/>
          </a:p>
        </p:txBody>
      </p:sp>
    </p:spTree>
    <p:extLst>
      <p:ext uri="{BB962C8B-B14F-4D97-AF65-F5344CB8AC3E}">
        <p14:creationId xmlns:p14="http://schemas.microsoft.com/office/powerpoint/2010/main" val="4000662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276">
              <a:defRPr/>
            </a:pPr>
            <a:r>
              <a:rPr lang="en-US" sz="2200" dirty="0">
                <a:solidFill>
                  <a:srgbClr val="000000"/>
                </a:solidFill>
              </a:rPr>
              <a:t>I would like to acknowledge the following collaborators for making this study possible.</a:t>
            </a:r>
            <a:endParaRPr lang="en-US" dirty="0"/>
          </a:p>
        </p:txBody>
      </p:sp>
      <p:sp>
        <p:nvSpPr>
          <p:cNvPr id="4" name="Slide Number Placeholder 3"/>
          <p:cNvSpPr>
            <a:spLocks noGrp="1"/>
          </p:cNvSpPr>
          <p:nvPr>
            <p:ph type="sldNum" sz="quarter" idx="10"/>
          </p:nvPr>
        </p:nvSpPr>
        <p:spPr/>
        <p:txBody>
          <a:bodyPr/>
          <a:lstStyle/>
          <a:p>
            <a:pPr defTabSz="881276">
              <a:defRPr/>
            </a:pPr>
            <a:fld id="{7E82054C-5FFB-4925-88B8-34BFE44764D6}" type="slidenum">
              <a:rPr lang="en-US">
                <a:solidFill>
                  <a:prstClr val="black"/>
                </a:solidFill>
                <a:latin typeface="Calibri"/>
              </a:rPr>
              <a:pPr defTabSz="881276">
                <a:defRPr/>
              </a:pPr>
              <a:t>14</a:t>
            </a:fld>
            <a:endParaRPr lang="en-US" dirty="0">
              <a:solidFill>
                <a:prstClr val="black"/>
              </a:solidFill>
              <a:latin typeface="Calibri"/>
            </a:endParaRPr>
          </a:p>
        </p:txBody>
      </p:sp>
    </p:spTree>
    <p:extLst>
      <p:ext uri="{BB962C8B-B14F-4D97-AF65-F5344CB8AC3E}">
        <p14:creationId xmlns:p14="http://schemas.microsoft.com/office/powerpoint/2010/main" val="4218730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baseline="0" dirty="0">
                <a:solidFill>
                  <a:srgbClr val="660066"/>
                </a:solidFill>
              </a:rPr>
              <a:t>Eligible AGYW were those pregnant, </a:t>
            </a:r>
            <a:r>
              <a:rPr lang="en-US" sz="2000" dirty="0">
                <a:solidFill>
                  <a:srgbClr val="000000"/>
                </a:solidFill>
              </a:rPr>
              <a:t>aged 15-24</a:t>
            </a:r>
            <a:r>
              <a:rPr lang="en-US" sz="2000" baseline="0" dirty="0">
                <a:solidFill>
                  <a:srgbClr val="000000"/>
                </a:solidFill>
              </a:rPr>
              <a:t> years, who attended their initial antenatal visit for current pregnancy, and newly diagnosed with HIV at that visit. We consecutively enrolled eligible AGYW into the study.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baseline="0" dirty="0">
                <a:solidFill>
                  <a:srgbClr val="000000"/>
                </a:solidFill>
              </a:rPr>
              <a:t>After informed consent, [CLICK] a questionnaire was administered to collect demographic and behavioral information, and blood specimen was collected for testing in the laboratory.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baseline="0" dirty="0">
                <a:solidFill>
                  <a:srgbClr val="000000"/>
                </a:solidFill>
              </a:rPr>
              <a:t>[CLICK]The blood specimens were tested with </a:t>
            </a:r>
            <a:r>
              <a:rPr lang="en-US" sz="2000" baseline="0" dirty="0" err="1">
                <a:solidFill>
                  <a:srgbClr val="000000"/>
                </a:solidFill>
              </a:rPr>
              <a:t>LAg</a:t>
            </a:r>
            <a:r>
              <a:rPr lang="en-US" sz="2000" baseline="0" dirty="0">
                <a:solidFill>
                  <a:srgbClr val="000000"/>
                </a:solidFill>
              </a:rPr>
              <a:t>-RITA and rapid </a:t>
            </a:r>
            <a:r>
              <a:rPr lang="en-US" sz="2000" baseline="0" dirty="0" err="1">
                <a:solidFill>
                  <a:srgbClr val="000000"/>
                </a:solidFill>
              </a:rPr>
              <a:t>recency</a:t>
            </a:r>
            <a:r>
              <a:rPr lang="en-US" sz="2000" baseline="0" dirty="0">
                <a:solidFill>
                  <a:srgbClr val="000000"/>
                </a:solidFill>
              </a:rPr>
              <a:t> assay.</a:t>
            </a:r>
            <a:endParaRPr lang="en-US" sz="2000" dirty="0">
              <a:solidFill>
                <a:srgbClr val="660066"/>
              </a:solidFill>
            </a:endParaRPr>
          </a:p>
          <a:p>
            <a:endParaRPr lang="en-US" baseline="0" dirty="0"/>
          </a:p>
          <a:p>
            <a:r>
              <a:rPr lang="en-US" baseline="0" dirty="0"/>
              <a:t>In select sites in Lilongwe, nurses performed both blood draw and point of care Asante rapid recency test the point of care Asante rapid recency test was also ad</a:t>
            </a:r>
          </a:p>
          <a:p>
            <a:endParaRPr lang="en-US" baseline="0" dirty="0"/>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15</a:t>
            </a:fld>
            <a:endParaRPr lang="en-US" dirty="0"/>
          </a:p>
        </p:txBody>
      </p:sp>
    </p:spTree>
    <p:extLst>
      <p:ext uri="{BB962C8B-B14F-4D97-AF65-F5344CB8AC3E}">
        <p14:creationId xmlns:p14="http://schemas.microsoft.com/office/powerpoint/2010/main" val="8721917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with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93306"/>
            <a:ext cx="12192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750459" y="1600202"/>
            <a:ext cx="10691084" cy="4525963"/>
          </a:xfrm>
        </p:spPr>
        <p:txBody>
          <a:bodyPr vert="eaVert"/>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930156" y="6111995"/>
            <a:ext cx="4331688" cy="84684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930156" y="6111995"/>
            <a:ext cx="4331688" cy="846842"/>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nchor="b" anchorCtr="0"/>
          <a:lstStyle>
            <a:lvl1pPr>
              <a:lnSpc>
                <a:spcPts val="2250"/>
              </a:lnSpc>
              <a:defRPr sz="2100" b="1" baseline="0">
                <a:effectLst/>
                <a:latin typeface="Calibri" pitchFamily="34" charset="0"/>
              </a:defRPr>
            </a:lvl1pPr>
          </a:lstStyle>
          <a:p>
            <a:endParaRPr lang="en-US" dirty="0"/>
          </a:p>
        </p:txBody>
      </p:sp>
      <p:sp>
        <p:nvSpPr>
          <p:cNvPr id="3" name="Content Placeholder 2"/>
          <p:cNvSpPr>
            <a:spLocks noGrp="1"/>
          </p:cNvSpPr>
          <p:nvPr>
            <p:ph idx="1"/>
          </p:nvPr>
        </p:nvSpPr>
        <p:spPr>
          <a:xfrm>
            <a:off x="609600" y="1600201"/>
            <a:ext cx="10972800" cy="4191000"/>
          </a:xfrm>
          <a:prstGeom prst="rect">
            <a:avLst/>
          </a:prstGeom>
        </p:spPr>
        <p:txBody>
          <a:bodyPr/>
          <a:lstStyle>
            <a:lvl1pPr marL="257175" indent="-257175">
              <a:buClr>
                <a:schemeClr val="accent1"/>
              </a:buClr>
              <a:buSzPct val="70000"/>
              <a:buFont typeface="Wingdings" pitchFamily="2" charset="2"/>
              <a:buChar char="§"/>
              <a:defRPr sz="1800" b="1" baseline="0">
                <a:solidFill>
                  <a:schemeClr val="bg2"/>
                </a:solidFill>
                <a:latin typeface="Calibri" pitchFamily="34" charset="0"/>
              </a:defRPr>
            </a:lvl1pPr>
            <a:lvl2pPr marL="557213" indent="-214313">
              <a:buClr>
                <a:schemeClr val="tx1"/>
              </a:buClr>
              <a:buSzPct val="100000"/>
              <a:buFont typeface="Arial" pitchFamily="34" charset="0"/>
              <a:buChar char="•"/>
              <a:defRPr sz="1500">
                <a:solidFill>
                  <a:schemeClr val="bg2"/>
                </a:solidFill>
              </a:defRPr>
            </a:lvl2pPr>
            <a:lvl3pPr marL="857250" indent="-171450">
              <a:buClr>
                <a:schemeClr val="tx1"/>
              </a:buClr>
              <a:buSzPct val="100000"/>
              <a:buFont typeface="Courier New" pitchFamily="49" charset="0"/>
              <a:buChar char="o"/>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endParaRPr lang="en-US" dirty="0"/>
          </a:p>
          <a:p>
            <a:pPr lvl="1"/>
            <a:endParaRPr lang="en-US" dirty="0"/>
          </a:p>
          <a:p>
            <a:pPr lvl="2"/>
            <a:endParaRPr lang="en-US" dirty="0"/>
          </a:p>
        </p:txBody>
      </p:sp>
      <p:sp>
        <p:nvSpPr>
          <p:cNvPr id="6" name="Text Placeholder 5"/>
          <p:cNvSpPr>
            <a:spLocks noGrp="1"/>
          </p:cNvSpPr>
          <p:nvPr userDrawn="1">
            <p:ph type="body" sz="quarter" idx="11" hasCustomPrompt="1"/>
          </p:nvPr>
        </p:nvSpPr>
        <p:spPr>
          <a:xfrm>
            <a:off x="609600" y="6019800"/>
            <a:ext cx="10972800" cy="381000"/>
          </a:xfrm>
          <a:prstGeom prst="rect">
            <a:avLst/>
          </a:prstGeom>
        </p:spPr>
        <p:txBody>
          <a:bodyPr anchor="b"/>
          <a:lstStyle>
            <a:lvl1pPr>
              <a:buNone/>
              <a:defRPr sz="825">
                <a:solidFill>
                  <a:schemeClr val="tx1"/>
                </a:solidFill>
                <a:latin typeface="Calibri" pitchFamily="34" charset="0"/>
              </a:defRPr>
            </a:lvl1pPr>
          </a:lstStyle>
          <a:p>
            <a:r>
              <a:rPr lang="en-US" dirty="0"/>
              <a:t>* Citations, references, and credits</a:t>
            </a:r>
          </a:p>
        </p:txBody>
      </p:sp>
    </p:spTree>
    <p:extLst>
      <p:ext uri="{BB962C8B-B14F-4D97-AF65-F5344CB8AC3E}">
        <p14:creationId xmlns:p14="http://schemas.microsoft.com/office/powerpoint/2010/main" val="125011542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2296" y="6111995"/>
            <a:ext cx="12347682" cy="746005"/>
          </a:xfrm>
          <a:prstGeom prst="rect">
            <a:avLst/>
          </a:prstGeom>
        </p:spPr>
      </p:pic>
      <p:sp>
        <p:nvSpPr>
          <p:cNvPr id="2" name="Title 1"/>
          <p:cNvSpPr>
            <a:spLocks noGrp="1"/>
          </p:cNvSpPr>
          <p:nvPr>
            <p:ph type="ctrTitle" hasCustomPrompt="1"/>
          </p:nvPr>
        </p:nvSpPr>
        <p:spPr>
          <a:xfrm>
            <a:off x="914400" y="2130427"/>
            <a:ext cx="10363200" cy="1470025"/>
          </a:xfrm>
        </p:spPr>
        <p:txBody>
          <a:bodyPr/>
          <a:lstStyle>
            <a:lvl1pPr>
              <a:defRPr b="1">
                <a:solidFill>
                  <a:srgbClr val="E8303B"/>
                </a:solidFill>
                <a:latin typeface="Franklin Gothic Book" panose="020B0503020102020204" pitchFamily="34" charset="0"/>
              </a:defRPr>
            </a:lvl1pPr>
          </a:lstStyle>
          <a:p>
            <a:r>
              <a:rPr lang="en-AU" dirty="0"/>
              <a:t>CLICK TO ENTER TITLE</a:t>
            </a:r>
            <a:endParaRPr lang="en-US" dirty="0"/>
          </a:p>
        </p:txBody>
      </p:sp>
      <p:sp>
        <p:nvSpPr>
          <p:cNvPr id="3" name="Subtitle 2"/>
          <p:cNvSpPr>
            <a:spLocks noGrp="1"/>
          </p:cNvSpPr>
          <p:nvPr>
            <p:ph type="subTitle" idx="1" hasCustomPrompt="1"/>
          </p:nvPr>
        </p:nvSpPr>
        <p:spPr>
          <a:xfrm>
            <a:off x="1828800" y="3886200"/>
            <a:ext cx="8534400" cy="1752600"/>
          </a:xfrm>
        </p:spPr>
        <p:txBody>
          <a:bodyPr>
            <a:normAutofit/>
          </a:bodyPr>
          <a:lstStyle>
            <a:lvl1pPr marL="0" indent="0" algn="ctr">
              <a:buNone/>
              <a:defRPr sz="2800">
                <a:solidFill>
                  <a:srgbClr val="383333"/>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enter presenter name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112416" y="108843"/>
            <a:ext cx="3967168" cy="191274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930156" y="6111995"/>
            <a:ext cx="4331688" cy="84684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80" y="274639"/>
            <a:ext cx="10691040"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a:xfrm>
            <a:off x="750480" y="1600202"/>
            <a:ext cx="10691040" cy="4525963"/>
          </a:xfrm>
        </p:spPr>
        <p:txBody>
          <a:bodyPr/>
          <a:lstStyle>
            <a:lvl1pPr>
              <a:defRPr>
                <a:solidFill>
                  <a:srgbClr val="383333"/>
                </a:solidFill>
                <a:latin typeface="Franklin Gothic Book" panose="020B0503020102020204" pitchFamily="34" charset="0"/>
              </a:defRPr>
            </a:lvl1pPr>
            <a:lvl2pPr>
              <a:defRPr>
                <a:solidFill>
                  <a:srgbClr val="383333"/>
                </a:solidFill>
                <a:latin typeface="Franklin Gothic Book" panose="020B0503020102020204" pitchFamily="34" charset="0"/>
              </a:defRPr>
            </a:lvl2pPr>
            <a:lvl3pPr>
              <a:defRPr>
                <a:solidFill>
                  <a:srgbClr val="383333"/>
                </a:solidFill>
                <a:latin typeface="Franklin Gothic Book" panose="020B0503020102020204" pitchFamily="34" charset="0"/>
              </a:defRPr>
            </a:lvl3pPr>
            <a:lvl4pPr>
              <a:defRPr>
                <a:solidFill>
                  <a:srgbClr val="383333"/>
                </a:solidFill>
                <a:latin typeface="Franklin Gothic Book" panose="020B0503020102020204" pitchFamily="34" charset="0"/>
              </a:defRPr>
            </a:lvl4pPr>
            <a:lvl5pPr>
              <a:defRPr>
                <a:solidFill>
                  <a:srgbClr val="383333"/>
                </a:solidFill>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930156" y="6111995"/>
            <a:ext cx="4331688" cy="84684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914400" y="4406902"/>
            <a:ext cx="10363200" cy="1362075"/>
          </a:xfrm>
        </p:spPr>
        <p:txBody>
          <a:bodyPr anchor="t"/>
          <a:lstStyle>
            <a:lvl1pPr algn="l">
              <a:defRPr sz="4000" b="1" cap="all">
                <a:solidFill>
                  <a:srgbClr val="E8303B"/>
                </a:solidFill>
                <a:latin typeface="Franklin Gothic Book" panose="020B0503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914400" y="2906713"/>
            <a:ext cx="10363200" cy="1500187"/>
          </a:xfrm>
        </p:spPr>
        <p:txBody>
          <a:bodyPr anchor="b"/>
          <a:lstStyle>
            <a:lvl1pPr marL="0" indent="0">
              <a:buNone/>
              <a:defRPr sz="2000">
                <a:solidFill>
                  <a:srgbClr val="383333"/>
                </a:solidFill>
                <a:latin typeface="Franklin Gothic Book" panose="020B05030201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930156" y="6111995"/>
            <a:ext cx="4331688" cy="84684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563864" y="274639"/>
            <a:ext cx="11064273"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sz="half" idx="1"/>
          </p:nvPr>
        </p:nvSpPr>
        <p:spPr>
          <a:xfrm>
            <a:off x="563863" y="1600202"/>
            <a:ext cx="5115611" cy="4525963"/>
          </a:xfrm>
        </p:spPr>
        <p:txBody>
          <a:bodyPr/>
          <a:lstStyle>
            <a:lvl1pPr>
              <a:defRPr sz="2800">
                <a:latin typeface="Franklin Gothic Book" panose="020B0503020102020204" pitchFamily="34" charset="0"/>
              </a:defRPr>
            </a:lvl1pPr>
            <a:lvl2pPr>
              <a:defRPr sz="2400">
                <a:latin typeface="Franklin Gothic Book" panose="020B0503020102020204" pitchFamily="34" charset="0"/>
              </a:defRPr>
            </a:lvl2pPr>
            <a:lvl3pPr>
              <a:defRPr sz="2000">
                <a:latin typeface="Franklin Gothic Book" panose="020B0503020102020204" pitchFamily="34" charset="0"/>
              </a:defRPr>
            </a:lvl3pPr>
            <a:lvl4pPr>
              <a:defRPr sz="1800">
                <a:latin typeface="Franklin Gothic Book" panose="020B0503020102020204" pitchFamily="34" charset="0"/>
              </a:defRPr>
            </a:lvl4pPr>
            <a:lvl5pPr>
              <a:defRPr sz="1800">
                <a:latin typeface="Franklin Gothic Book" panose="020B0503020102020204"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3336" y="1600202"/>
            <a:ext cx="5384800" cy="4525963"/>
          </a:xfrm>
        </p:spPr>
        <p:txBody>
          <a:bodyPr/>
          <a:lstStyle>
            <a:lvl1pPr>
              <a:defRPr sz="2800">
                <a:solidFill>
                  <a:srgbClr val="383333"/>
                </a:solidFill>
                <a:latin typeface="Franklin Gothic Book" panose="020B0503020102020204" pitchFamily="34" charset="0"/>
              </a:defRPr>
            </a:lvl1pPr>
            <a:lvl2pPr>
              <a:defRPr sz="2400">
                <a:solidFill>
                  <a:srgbClr val="383333"/>
                </a:solidFill>
                <a:latin typeface="Franklin Gothic Book" panose="020B0503020102020204" pitchFamily="34" charset="0"/>
              </a:defRPr>
            </a:lvl2pPr>
            <a:lvl3pPr>
              <a:defRPr sz="2000">
                <a:solidFill>
                  <a:srgbClr val="383333"/>
                </a:solidFill>
                <a:latin typeface="Franklin Gothic Book" panose="020B0503020102020204" pitchFamily="34" charset="0"/>
              </a:defRPr>
            </a:lvl3pPr>
            <a:lvl4pPr>
              <a:defRPr sz="1800">
                <a:solidFill>
                  <a:srgbClr val="383333"/>
                </a:solidFill>
                <a:latin typeface="Franklin Gothic Book" panose="020B0503020102020204" pitchFamily="34" charset="0"/>
              </a:defRPr>
            </a:lvl4pPr>
            <a:lvl5pPr>
              <a:defRPr sz="1800">
                <a:solidFill>
                  <a:srgbClr val="383333"/>
                </a:solidFill>
                <a:latin typeface="Franklin Gothic Book" panose="020B0503020102020204"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930156" y="6111995"/>
            <a:ext cx="4331688" cy="84684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757655" y="1535114"/>
            <a:ext cx="511772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757655" y="2174875"/>
            <a:ext cx="511772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5251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05251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930156" y="6111995"/>
            <a:ext cx="4331688" cy="84684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930156" y="6111995"/>
            <a:ext cx="4331688" cy="84684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97297" y="273050"/>
            <a:ext cx="3729368" cy="1162051"/>
          </a:xfrm>
        </p:spPr>
        <p:txBody>
          <a:bodyPr anchor="b"/>
          <a:lstStyle>
            <a:lvl1pPr algn="l">
              <a:defRPr sz="2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a:xfrm>
            <a:off x="4672671" y="273053"/>
            <a:ext cx="6815667" cy="5853113"/>
          </a:xfrm>
        </p:spPr>
        <p:txBody>
          <a:bodyPr/>
          <a:lstStyle>
            <a:lvl1pPr>
              <a:defRPr sz="3200">
                <a:solidFill>
                  <a:srgbClr val="383333"/>
                </a:solidFill>
                <a:latin typeface="Franklin Gothic Book" panose="020B0503020102020204" pitchFamily="34" charset="0"/>
              </a:defRPr>
            </a:lvl1pPr>
            <a:lvl2pPr>
              <a:defRPr sz="2800">
                <a:solidFill>
                  <a:srgbClr val="383333"/>
                </a:solidFill>
                <a:latin typeface="Franklin Gothic Book" panose="020B0503020102020204" pitchFamily="34" charset="0"/>
              </a:defRPr>
            </a:lvl2pPr>
            <a:lvl3pPr>
              <a:defRPr sz="2400">
                <a:solidFill>
                  <a:srgbClr val="383333"/>
                </a:solidFill>
                <a:latin typeface="Franklin Gothic Book" panose="020B0503020102020204" pitchFamily="34" charset="0"/>
              </a:defRPr>
            </a:lvl3pPr>
            <a:lvl4pPr>
              <a:defRPr sz="2000">
                <a:solidFill>
                  <a:srgbClr val="383333"/>
                </a:solidFill>
                <a:latin typeface="Franklin Gothic Book" panose="020B0503020102020204" pitchFamily="34" charset="0"/>
              </a:defRPr>
            </a:lvl4pPr>
            <a:lvl5pPr>
              <a:defRPr sz="2000">
                <a:solidFill>
                  <a:srgbClr val="383333"/>
                </a:solidFill>
                <a:latin typeface="Franklin Gothic Book" panose="020B0503020102020204"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97297" y="1435103"/>
            <a:ext cx="3729368" cy="4691063"/>
          </a:xfrm>
        </p:spPr>
        <p:txBody>
          <a:bodyPr/>
          <a:lstStyle>
            <a:lvl1pPr marL="0" indent="0">
              <a:buNone/>
              <a:defRPr sz="1400">
                <a:solidFill>
                  <a:srgbClr val="383333"/>
                </a:solidFill>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930156" y="6111995"/>
            <a:ext cx="4331688" cy="84684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2438400" y="4800601"/>
            <a:ext cx="7315200" cy="566739"/>
          </a:xfrm>
        </p:spPr>
        <p:txBody>
          <a:bodyPr anchor="b"/>
          <a:lstStyle>
            <a:lvl1pPr algn="l">
              <a:defRPr sz="2000" b="1">
                <a:solidFill>
                  <a:srgbClr val="E8303B"/>
                </a:solidFill>
                <a:latin typeface="Franklin Gothic Book" panose="020B0503020102020204" pitchFamily="34" charset="0"/>
              </a:defRPr>
            </a:lvl1pPr>
          </a:lstStyle>
          <a:p>
            <a:r>
              <a:rPr lang="en-US" dirty="0"/>
              <a:t>CLICK TO EDIT MASTER TITLE STYLE</a:t>
            </a:r>
          </a:p>
        </p:txBody>
      </p:sp>
      <p:sp>
        <p:nvSpPr>
          <p:cNvPr id="3" name="Picture Placeholder 2"/>
          <p:cNvSpPr>
            <a:spLocks noGrp="1"/>
          </p:cNvSpPr>
          <p:nvPr>
            <p:ph type="pic" idx="1"/>
          </p:nvPr>
        </p:nvSpPr>
        <p:spPr>
          <a:xfrm>
            <a:off x="2438400" y="612775"/>
            <a:ext cx="7315200" cy="4114800"/>
          </a:xfrm>
        </p:spPr>
        <p:txBody>
          <a:bodyPr/>
          <a:lstStyle>
            <a:lvl1pPr marL="0" indent="0">
              <a:buNone/>
              <a:defRPr sz="3200">
                <a:latin typeface="Franklin Gothic Book" panose="020B05030201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438400" y="5367339"/>
            <a:ext cx="7315200" cy="804863"/>
          </a:xfrm>
        </p:spPr>
        <p:txBody>
          <a:bodyPr/>
          <a:lstStyle>
            <a:lvl1pPr marL="0" indent="0">
              <a:buNone/>
              <a:defRPr sz="1400">
                <a:solidFill>
                  <a:srgbClr val="383333"/>
                </a:solidFill>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930156" y="6111995"/>
            <a:ext cx="4331688" cy="84684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2206DA-4705-844F-8F0B-F43945BCDB1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60" r:id="rId11"/>
    <p:sldLayoutId id="2147483661" r:id="rId12"/>
  </p:sldLayoutIdLst>
  <p:txStyles>
    <p:titleStyle>
      <a:lvl1pPr algn="ctr" defTabSz="457200" rtl="0"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3200" kern="1200">
          <a:solidFill>
            <a:srgbClr val="383333"/>
          </a:solidFill>
          <a:latin typeface="Franklin Gothic Book" panose="020B050302010202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rgbClr val="383333"/>
          </a:solidFill>
          <a:latin typeface="Franklin Gothic Book" panose="020B050302010202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rgbClr val="383333"/>
          </a:solidFill>
          <a:latin typeface="Franklin Gothic Book" panose="020B050302010202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tiff"/><Relationship Id="rId7"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Recent Infection Surveillance among Pregnant Adolescent Girls and Young Women in Malawi</a:t>
            </a:r>
            <a:br>
              <a:rPr lang="en-US" dirty="0"/>
            </a:br>
            <a:endParaRPr lang="en-US" dirty="0"/>
          </a:p>
        </p:txBody>
      </p:sp>
      <p:sp>
        <p:nvSpPr>
          <p:cNvPr id="3" name="Subtitle 2"/>
          <p:cNvSpPr>
            <a:spLocks noGrp="1"/>
          </p:cNvSpPr>
          <p:nvPr>
            <p:ph type="subTitle" idx="1"/>
          </p:nvPr>
        </p:nvSpPr>
        <p:spPr>
          <a:xfrm>
            <a:off x="1828800" y="3600452"/>
            <a:ext cx="8534400" cy="1204362"/>
          </a:xfrm>
        </p:spPr>
        <p:txBody>
          <a:bodyPr>
            <a:normAutofit/>
          </a:bodyPr>
          <a:lstStyle/>
          <a:p>
            <a:r>
              <a:rPr lang="en-US" dirty="0"/>
              <a:t>Rose Nyirenda</a:t>
            </a:r>
          </a:p>
          <a:p>
            <a:r>
              <a:rPr lang="en-US" dirty="0"/>
              <a:t>Ministry of Health, Malawi</a:t>
            </a:r>
          </a:p>
        </p:txBody>
      </p:sp>
      <p:sp>
        <p:nvSpPr>
          <p:cNvPr id="8" name="Subtitle 2"/>
          <p:cNvSpPr txBox="1">
            <a:spLocks/>
          </p:cNvSpPr>
          <p:nvPr/>
        </p:nvSpPr>
        <p:spPr>
          <a:xfrm>
            <a:off x="1981200" y="5167746"/>
            <a:ext cx="8534400" cy="54314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2800" kern="1200">
                <a:solidFill>
                  <a:srgbClr val="383333"/>
                </a:solidFill>
                <a:latin typeface="Franklin Gothic Book" panose="020B0503020102020204" pitchFamily="34" charset="0"/>
                <a:ea typeface="+mn-ea"/>
                <a:cs typeface="Arial" pitchFamily="34" charset="0"/>
              </a:defRPr>
            </a:lvl1pPr>
            <a:lvl2pPr marL="457200" indent="0" algn="ctr" defTabSz="457200" rtl="0" eaLnBrk="1" latinLnBrk="0" hangingPunct="1">
              <a:spcBef>
                <a:spcPct val="20000"/>
              </a:spcBef>
              <a:buFont typeface="Arial"/>
              <a:buNone/>
              <a:defRPr sz="2800" kern="1200">
                <a:solidFill>
                  <a:schemeClr val="tx1">
                    <a:tint val="75000"/>
                  </a:schemeClr>
                </a:solidFill>
                <a:latin typeface="Franklin Gothic Book" panose="020B0503020102020204" pitchFamily="34" charset="0"/>
                <a:ea typeface="+mn-ea"/>
                <a:cs typeface="Arial" pitchFamily="34" charset="0"/>
              </a:defRPr>
            </a:lvl2pPr>
            <a:lvl3pPr marL="914400" indent="0" algn="ctr" defTabSz="457200" rtl="0" eaLnBrk="1" latinLnBrk="0" hangingPunct="1">
              <a:spcBef>
                <a:spcPct val="20000"/>
              </a:spcBef>
              <a:buFont typeface="Arial"/>
              <a:buNone/>
              <a:defRPr sz="2400" kern="1200">
                <a:solidFill>
                  <a:schemeClr val="tx1">
                    <a:tint val="75000"/>
                  </a:schemeClr>
                </a:solidFill>
                <a:latin typeface="Franklin Gothic Book" panose="020B0503020102020204" pitchFamily="34" charset="0"/>
                <a:ea typeface="+mn-ea"/>
                <a:cs typeface="Arial" pitchFamily="34" charset="0"/>
              </a:defRPr>
            </a:lvl3pPr>
            <a:lvl4pPr marL="1371600" indent="0" algn="ctr" defTabSz="457200" rtl="0" eaLnBrk="1" latinLnBrk="0" hangingPunct="1">
              <a:spcBef>
                <a:spcPct val="20000"/>
              </a:spcBef>
              <a:buFont typeface="Arial"/>
              <a:buNone/>
              <a:defRPr sz="2000" kern="1200">
                <a:solidFill>
                  <a:schemeClr val="tx1">
                    <a:tint val="75000"/>
                  </a:schemeClr>
                </a:solidFill>
                <a:latin typeface="Franklin Gothic Book" panose="020B0503020102020204" pitchFamily="34" charset="0"/>
                <a:ea typeface="+mn-ea"/>
                <a:cs typeface="Arial" pitchFamily="34" charset="0"/>
              </a:defRPr>
            </a:lvl4pPr>
            <a:lvl5pPr marL="1828800" indent="0" algn="ctr" defTabSz="457200" rtl="0" eaLnBrk="1" latinLnBrk="0" hangingPunct="1">
              <a:spcBef>
                <a:spcPct val="20000"/>
              </a:spcBef>
              <a:buFont typeface="Arial"/>
              <a:buNone/>
              <a:defRPr sz="2000" kern="1200">
                <a:solidFill>
                  <a:schemeClr val="tx1">
                    <a:tint val="75000"/>
                  </a:schemeClr>
                </a:solidFill>
                <a:latin typeface="Franklin Gothic Book" panose="020B0503020102020204" pitchFamily="34" charset="0"/>
                <a:ea typeface="+mn-ea"/>
                <a:cs typeface="Arial"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b="1" dirty="0">
                <a:solidFill>
                  <a:schemeClr val="tx1">
                    <a:lumMod val="85000"/>
                    <a:lumOff val="15000"/>
                  </a:schemeClr>
                </a:solidFill>
              </a:rPr>
              <a:t>Share your thoughts on this presentation with </a:t>
            </a:r>
            <a:r>
              <a:rPr lang="en-US" sz="2000" b="1" dirty="0">
                <a:solidFill>
                  <a:srgbClr val="FF0000"/>
                </a:solidFill>
              </a:rPr>
              <a:t>#IAS2019</a:t>
            </a:r>
          </a:p>
        </p:txBody>
      </p:sp>
    </p:spTree>
    <p:extLst>
      <p:ext uri="{BB962C8B-B14F-4D97-AF65-F5344CB8AC3E}">
        <p14:creationId xmlns:p14="http://schemas.microsoft.com/office/powerpoint/2010/main" val="2702183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Proportion RTRI Recency Among Newly Diagnosed HIV Cases Enrolled by Test, Blantyre, Apr 4-Jul 5, 2019</a:t>
            </a:r>
          </a:p>
        </p:txBody>
      </p:sp>
      <p:pic>
        <p:nvPicPr>
          <p:cNvPr id="7" name="Picture 6">
            <a:extLst>
              <a:ext uri="{FF2B5EF4-FFF2-40B4-BE49-F238E27FC236}">
                <a16:creationId xmlns:a16="http://schemas.microsoft.com/office/drawing/2014/main" id="{AA00E5FC-291A-A542-B4F2-3BF4D77A087C}"/>
              </a:ext>
            </a:extLst>
          </p:cNvPr>
          <p:cNvPicPr>
            <a:picLocks noChangeAspect="1"/>
          </p:cNvPicPr>
          <p:nvPr/>
        </p:nvPicPr>
        <p:blipFill>
          <a:blip r:embed="rId2"/>
          <a:stretch>
            <a:fillRect/>
          </a:stretch>
        </p:blipFill>
        <p:spPr>
          <a:xfrm>
            <a:off x="508001" y="1589495"/>
            <a:ext cx="11176000" cy="4279900"/>
          </a:xfrm>
          <a:prstGeom prst="rect">
            <a:avLst/>
          </a:prstGeom>
        </p:spPr>
      </p:pic>
    </p:spTree>
    <p:extLst>
      <p:ext uri="{BB962C8B-B14F-4D97-AF65-F5344CB8AC3E}">
        <p14:creationId xmlns:p14="http://schemas.microsoft.com/office/powerpoint/2010/main" val="3888477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853" y="269360"/>
            <a:ext cx="11180286" cy="1143000"/>
          </a:xfrm>
        </p:spPr>
        <p:txBody>
          <a:bodyPr>
            <a:normAutofit fontScale="90000"/>
          </a:bodyPr>
          <a:lstStyle/>
          <a:p>
            <a:pPr algn="ctr">
              <a:lnSpc>
                <a:spcPct val="100000"/>
              </a:lnSpc>
            </a:pPr>
            <a:r>
              <a:rPr lang="en-US" sz="3600" dirty="0">
                <a:solidFill>
                  <a:srgbClr val="ED1C24"/>
                </a:solidFill>
              </a:rPr>
              <a:t>RTRI Results by Sex, April 4-July 5, 2019 </a:t>
            </a:r>
            <a:br>
              <a:rPr lang="en-US" sz="3600" dirty="0">
                <a:solidFill>
                  <a:srgbClr val="ED1C24"/>
                </a:solidFill>
              </a:rPr>
            </a:br>
            <a:r>
              <a:rPr lang="en-US" sz="3600" dirty="0">
                <a:solidFill>
                  <a:srgbClr val="ED1C24"/>
                </a:solidFill>
              </a:rPr>
              <a:t>(n=1038, Asante Sites)</a:t>
            </a:r>
          </a:p>
        </p:txBody>
      </p:sp>
      <p:pic>
        <p:nvPicPr>
          <p:cNvPr id="4" name="Picture 3">
            <a:extLst>
              <a:ext uri="{FF2B5EF4-FFF2-40B4-BE49-F238E27FC236}">
                <a16:creationId xmlns:a16="http://schemas.microsoft.com/office/drawing/2014/main" id="{44D096E7-45DC-354C-8229-A9599EE036C3}"/>
              </a:ext>
            </a:extLst>
          </p:cNvPr>
          <p:cNvPicPr>
            <a:picLocks noChangeAspect="1"/>
          </p:cNvPicPr>
          <p:nvPr/>
        </p:nvPicPr>
        <p:blipFill>
          <a:blip r:embed="rId2"/>
          <a:stretch>
            <a:fillRect/>
          </a:stretch>
        </p:blipFill>
        <p:spPr>
          <a:xfrm>
            <a:off x="1331496" y="1412360"/>
            <a:ext cx="9525000" cy="4686300"/>
          </a:xfrm>
          <a:prstGeom prst="rect">
            <a:avLst/>
          </a:prstGeom>
        </p:spPr>
      </p:pic>
    </p:spTree>
    <p:extLst>
      <p:ext uri="{BB962C8B-B14F-4D97-AF65-F5344CB8AC3E}">
        <p14:creationId xmlns:p14="http://schemas.microsoft.com/office/powerpoint/2010/main" val="3510325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lnSpc>
                <a:spcPct val="100000"/>
              </a:lnSpc>
            </a:pPr>
            <a:r>
              <a:rPr lang="en-US" sz="3600" dirty="0">
                <a:solidFill>
                  <a:srgbClr val="ED1C24"/>
                </a:solidFill>
              </a:rPr>
              <a:t>Recency Surveillance Preliminary Data, April 4-July 5, 2019 </a:t>
            </a:r>
            <a:br>
              <a:rPr lang="en-US" sz="3600" dirty="0">
                <a:solidFill>
                  <a:srgbClr val="ED1C24"/>
                </a:solidFill>
              </a:rPr>
            </a:br>
            <a:r>
              <a:rPr lang="en-US" sz="3600" dirty="0">
                <a:solidFill>
                  <a:srgbClr val="ED1C24"/>
                </a:solidFill>
              </a:rPr>
              <a:t>(n=1038, Asante Sites)</a:t>
            </a:r>
          </a:p>
        </p:txBody>
      </p:sp>
      <p:pic>
        <p:nvPicPr>
          <p:cNvPr id="4" name="Picture 3">
            <a:extLst>
              <a:ext uri="{FF2B5EF4-FFF2-40B4-BE49-F238E27FC236}">
                <a16:creationId xmlns:a16="http://schemas.microsoft.com/office/drawing/2014/main" id="{446B47AD-CE43-1940-9BFA-DC633357DFF7}"/>
              </a:ext>
            </a:extLst>
          </p:cNvPr>
          <p:cNvPicPr>
            <a:picLocks noChangeAspect="1"/>
          </p:cNvPicPr>
          <p:nvPr/>
        </p:nvPicPr>
        <p:blipFill>
          <a:blip r:embed="rId3"/>
          <a:stretch>
            <a:fillRect/>
          </a:stretch>
        </p:blipFill>
        <p:spPr>
          <a:xfrm>
            <a:off x="749301" y="1610535"/>
            <a:ext cx="5346700" cy="4572000"/>
          </a:xfrm>
          <a:prstGeom prst="rect">
            <a:avLst/>
          </a:prstGeom>
        </p:spPr>
      </p:pic>
      <p:pic>
        <p:nvPicPr>
          <p:cNvPr id="8" name="Picture 7">
            <a:extLst>
              <a:ext uri="{FF2B5EF4-FFF2-40B4-BE49-F238E27FC236}">
                <a16:creationId xmlns:a16="http://schemas.microsoft.com/office/drawing/2014/main" id="{858D6E0D-4847-B149-8777-5DD1AD51E4AF}"/>
              </a:ext>
            </a:extLst>
          </p:cNvPr>
          <p:cNvPicPr>
            <a:picLocks noChangeAspect="1"/>
          </p:cNvPicPr>
          <p:nvPr/>
        </p:nvPicPr>
        <p:blipFill>
          <a:blip r:embed="rId4"/>
          <a:stretch>
            <a:fillRect/>
          </a:stretch>
        </p:blipFill>
        <p:spPr>
          <a:xfrm>
            <a:off x="6096001" y="1610535"/>
            <a:ext cx="5880100" cy="4548052"/>
          </a:xfrm>
          <a:prstGeom prst="rect">
            <a:avLst/>
          </a:prstGeom>
        </p:spPr>
      </p:pic>
    </p:spTree>
    <p:extLst>
      <p:ext uri="{BB962C8B-B14F-4D97-AF65-F5344CB8AC3E}">
        <p14:creationId xmlns:p14="http://schemas.microsoft.com/office/powerpoint/2010/main" val="941660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solidFill>
                  <a:srgbClr val="ED1C24"/>
                </a:solidFill>
                <a:latin typeface="Franklin Gothic Book" panose="020B0503020102020204" pitchFamily="34" charset="0"/>
              </a:rPr>
              <a:t>Next Steps</a:t>
            </a:r>
          </a:p>
        </p:txBody>
      </p:sp>
      <p:sp>
        <p:nvSpPr>
          <p:cNvPr id="3" name="Content Placeholder 2"/>
          <p:cNvSpPr>
            <a:spLocks noGrp="1"/>
          </p:cNvSpPr>
          <p:nvPr>
            <p:ph idx="1"/>
          </p:nvPr>
        </p:nvSpPr>
        <p:spPr>
          <a:xfrm>
            <a:off x="3731941" y="1718273"/>
            <a:ext cx="7664605" cy="4191000"/>
          </a:xfrm>
        </p:spPr>
        <p:txBody>
          <a:bodyPr>
            <a:normAutofit/>
          </a:bodyPr>
          <a:lstStyle/>
          <a:p>
            <a:pPr>
              <a:lnSpc>
                <a:spcPct val="110000"/>
              </a:lnSpc>
              <a:spcBef>
                <a:spcPts val="600"/>
              </a:spcBef>
              <a:buClrTx/>
              <a:buSzPct val="100000"/>
            </a:pPr>
            <a:r>
              <a:rPr lang="en-US" sz="2400" b="0" dirty="0">
                <a:solidFill>
                  <a:schemeClr val="tx1"/>
                </a:solidFill>
                <a:latin typeface="Franklin Gothic Book" panose="020B0503020102020204" pitchFamily="34" charset="0"/>
              </a:rPr>
              <a:t>Complete field evaluation of </a:t>
            </a:r>
            <a:r>
              <a:rPr lang="en-US" sz="2400" b="0" dirty="0" err="1">
                <a:solidFill>
                  <a:schemeClr val="tx1"/>
                </a:solidFill>
                <a:latin typeface="Franklin Gothic Book" panose="020B0503020102020204" pitchFamily="34" charset="0"/>
              </a:rPr>
              <a:t>RTRI</a:t>
            </a:r>
            <a:r>
              <a:rPr lang="en-US" sz="2400" b="0" dirty="0">
                <a:solidFill>
                  <a:schemeClr val="tx1"/>
                </a:solidFill>
                <a:latin typeface="Franklin Gothic Book" panose="020B0503020102020204" pitchFamily="34" charset="0"/>
              </a:rPr>
              <a:t> at HTS vs. </a:t>
            </a:r>
            <a:r>
              <a:rPr lang="en-US" sz="2400" b="0" dirty="0" err="1">
                <a:solidFill>
                  <a:schemeClr val="tx1"/>
                </a:solidFill>
                <a:latin typeface="Franklin Gothic Book" panose="020B0503020102020204" pitchFamily="34" charset="0"/>
              </a:rPr>
              <a:t>LAg</a:t>
            </a:r>
            <a:r>
              <a:rPr lang="en-US" sz="2400" b="0" dirty="0">
                <a:solidFill>
                  <a:schemeClr val="tx1"/>
                </a:solidFill>
                <a:latin typeface="Franklin Gothic Book" panose="020B0503020102020204" pitchFamily="34" charset="0"/>
              </a:rPr>
              <a:t> at lab</a:t>
            </a:r>
          </a:p>
          <a:p>
            <a:pPr>
              <a:lnSpc>
                <a:spcPct val="110000"/>
              </a:lnSpc>
              <a:spcBef>
                <a:spcPts val="600"/>
              </a:spcBef>
              <a:buClrTx/>
              <a:buSzPct val="100000"/>
            </a:pPr>
            <a:r>
              <a:rPr lang="en-US" sz="2400" b="0" dirty="0">
                <a:solidFill>
                  <a:schemeClr val="tx1"/>
                </a:solidFill>
                <a:latin typeface="Franklin Gothic Book" panose="020B0503020102020204" pitchFamily="34" charset="0"/>
              </a:rPr>
              <a:t>Expand in phases to 27 districts </a:t>
            </a:r>
          </a:p>
          <a:p>
            <a:pPr lvl="0">
              <a:lnSpc>
                <a:spcPct val="110000"/>
              </a:lnSpc>
              <a:spcBef>
                <a:spcPts val="600"/>
              </a:spcBef>
              <a:buClrTx/>
              <a:buSzPct val="100000"/>
            </a:pPr>
            <a:r>
              <a:rPr lang="en-US" sz="2400" b="0" dirty="0">
                <a:solidFill>
                  <a:schemeClr val="tx1"/>
                </a:solidFill>
                <a:latin typeface="Franklin Gothic Book" panose="020B0503020102020204" pitchFamily="34" charset="0"/>
              </a:rPr>
              <a:t>Use data for public health response</a:t>
            </a:r>
          </a:p>
          <a:p>
            <a:pPr lvl="1">
              <a:lnSpc>
                <a:spcPct val="110000"/>
              </a:lnSpc>
              <a:spcBef>
                <a:spcPts val="600"/>
              </a:spcBef>
              <a:buClrTx/>
            </a:pPr>
            <a:r>
              <a:rPr lang="en-US" sz="2100" dirty="0">
                <a:solidFill>
                  <a:schemeClr val="tx1"/>
                </a:solidFill>
              </a:rPr>
              <a:t>Real-time dashboard to v</a:t>
            </a:r>
            <a:r>
              <a:rPr lang="en-US" sz="2100" b="0" dirty="0">
                <a:solidFill>
                  <a:schemeClr val="tx1"/>
                </a:solidFill>
                <a:latin typeface="Franklin Gothic Book" panose="020B0503020102020204" pitchFamily="34" charset="0"/>
              </a:rPr>
              <a:t>isualize results</a:t>
            </a:r>
          </a:p>
          <a:p>
            <a:pPr lvl="1">
              <a:lnSpc>
                <a:spcPct val="110000"/>
              </a:lnSpc>
              <a:spcBef>
                <a:spcPts val="600"/>
              </a:spcBef>
              <a:buClrTx/>
            </a:pPr>
            <a:r>
              <a:rPr lang="en-US" sz="2100" dirty="0">
                <a:solidFill>
                  <a:schemeClr val="tx1"/>
                </a:solidFill>
              </a:rPr>
              <a:t>D</a:t>
            </a:r>
            <a:r>
              <a:rPr lang="en-US" sz="2100" b="0" dirty="0">
                <a:solidFill>
                  <a:schemeClr val="tx1"/>
                </a:solidFill>
                <a:latin typeface="Franklin Gothic Book" panose="020B0503020102020204" pitchFamily="34" charset="0"/>
              </a:rPr>
              <a:t>iscuss how to interpret and use results (e.g</a:t>
            </a:r>
            <a:r>
              <a:rPr lang="en-US" sz="2100" dirty="0">
                <a:solidFill>
                  <a:schemeClr val="tx1"/>
                </a:solidFill>
              </a:rPr>
              <a:t>., prioritize geographic areas or sub-populations for HIV prevention interventions)</a:t>
            </a:r>
          </a:p>
          <a:p>
            <a:pPr marL="342900" lvl="1" indent="0">
              <a:buNone/>
            </a:pPr>
            <a:endParaRPr lang="en-US" sz="2100" dirty="0">
              <a:solidFill>
                <a:schemeClr val="tx1"/>
              </a:solidFill>
              <a:ea typeface="Calibri" panose="020F0502020204030204" pitchFamily="34" charset="0"/>
              <a:cs typeface="Calibri" panose="020F0502020204030204" pitchFamily="34" charset="0"/>
            </a:endParaRPr>
          </a:p>
        </p:txBody>
      </p:sp>
      <p:sp>
        <p:nvSpPr>
          <p:cNvPr id="4" name="Text Placeholder 3"/>
          <p:cNvSpPr>
            <a:spLocks noGrp="1"/>
          </p:cNvSpPr>
          <p:nvPr>
            <p:ph type="body" sz="quarter" idx="11"/>
          </p:nvPr>
        </p:nvSpPr>
        <p:spPr/>
        <p:txBody>
          <a:bodyPr/>
          <a:lstStyle/>
          <a:p>
            <a:endParaRPr lang="en-US"/>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0030" y="1417638"/>
            <a:ext cx="3055434" cy="4073912"/>
          </a:xfrm>
          <a:prstGeom prst="rect">
            <a:avLst/>
          </a:prstGeom>
        </p:spPr>
      </p:pic>
    </p:spTree>
    <p:extLst>
      <p:ext uri="{BB962C8B-B14F-4D97-AF65-F5344CB8AC3E}">
        <p14:creationId xmlns:p14="http://schemas.microsoft.com/office/powerpoint/2010/main" val="237019336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750459" y="393700"/>
            <a:ext cx="10691084" cy="1143000"/>
          </a:xfrm>
        </p:spPr>
        <p:txBody>
          <a:bodyPr>
            <a:normAutofit/>
          </a:bodyPr>
          <a:lstStyle/>
          <a:p>
            <a:pPr algn="ctr"/>
            <a:r>
              <a:rPr lang="en-US" sz="3600" dirty="0" err="1">
                <a:solidFill>
                  <a:srgbClr val="ED1C24"/>
                </a:solidFill>
              </a:rPr>
              <a:t>Zikomo</a:t>
            </a:r>
            <a:r>
              <a:rPr lang="en-US" sz="3600" dirty="0">
                <a:solidFill>
                  <a:srgbClr val="ED1C24"/>
                </a:solidFill>
              </a:rPr>
              <a:t>!</a:t>
            </a:r>
          </a:p>
        </p:txBody>
      </p:sp>
      <p:sp>
        <p:nvSpPr>
          <p:cNvPr id="3" name="Content Placeholder 2"/>
          <p:cNvSpPr>
            <a:spLocks noGrp="1"/>
          </p:cNvSpPr>
          <p:nvPr>
            <p:ph type="body" sz="quarter" idx="4294967295"/>
          </p:nvPr>
        </p:nvSpPr>
        <p:spPr>
          <a:xfrm>
            <a:off x="468742" y="1331427"/>
            <a:ext cx="11405205" cy="5075238"/>
          </a:xfrm>
        </p:spPr>
        <p:txBody>
          <a:bodyPr>
            <a:normAutofit/>
          </a:bodyPr>
          <a:lstStyle/>
          <a:p>
            <a:pPr>
              <a:buClrTx/>
            </a:pPr>
            <a:r>
              <a:rPr lang="en-US" sz="2133" dirty="0">
                <a:solidFill>
                  <a:schemeClr val="tx1"/>
                </a:solidFill>
              </a:rPr>
              <a:t>Malawi Ministry of Health</a:t>
            </a:r>
          </a:p>
          <a:p>
            <a:pPr>
              <a:buClrTx/>
            </a:pPr>
            <a:r>
              <a:rPr lang="en-US" sz="2133" dirty="0">
                <a:solidFill>
                  <a:schemeClr val="tx1"/>
                </a:solidFill>
              </a:rPr>
              <a:t>Christian Health Association of Malawi</a:t>
            </a:r>
          </a:p>
          <a:p>
            <a:pPr>
              <a:buClrTx/>
            </a:pPr>
            <a:r>
              <a:rPr lang="en-US" sz="2133" dirty="0">
                <a:solidFill>
                  <a:schemeClr val="tx1"/>
                </a:solidFill>
              </a:rPr>
              <a:t>Office of the Global AIDS Coordinator (OGAC)</a:t>
            </a:r>
          </a:p>
          <a:p>
            <a:pPr>
              <a:buClrTx/>
            </a:pPr>
            <a:r>
              <a:rPr lang="en-US" sz="2133" dirty="0">
                <a:solidFill>
                  <a:schemeClr val="tx1"/>
                </a:solidFill>
              </a:rPr>
              <a:t>I-TECH, Malawi and Washington</a:t>
            </a:r>
          </a:p>
          <a:p>
            <a:r>
              <a:rPr lang="en-US" sz="2133" dirty="0">
                <a:solidFill>
                  <a:schemeClr val="tx1"/>
                </a:solidFill>
              </a:rPr>
              <a:t>University of California, San Francisco (UCSF)</a:t>
            </a:r>
          </a:p>
          <a:p>
            <a:pPr>
              <a:buClrTx/>
            </a:pPr>
            <a:r>
              <a:rPr lang="en-US" sz="2133" dirty="0">
                <a:solidFill>
                  <a:schemeClr val="tx1"/>
                </a:solidFill>
              </a:rPr>
              <a:t>Global AIDS Interfaith Alliance (GAIA), Malawi</a:t>
            </a:r>
          </a:p>
          <a:p>
            <a:pPr>
              <a:buClrTx/>
            </a:pPr>
            <a:r>
              <a:rPr lang="en-US" sz="2133" dirty="0" err="1">
                <a:solidFill>
                  <a:schemeClr val="tx1"/>
                </a:solidFill>
              </a:rPr>
              <a:t>Deforay</a:t>
            </a:r>
            <a:r>
              <a:rPr lang="en-US" sz="2133" dirty="0">
                <a:solidFill>
                  <a:schemeClr val="tx1"/>
                </a:solidFill>
              </a:rPr>
              <a:t>, Inc</a:t>
            </a:r>
          </a:p>
          <a:p>
            <a:pPr>
              <a:buClrTx/>
            </a:pPr>
            <a:r>
              <a:rPr lang="en-US" sz="2133" dirty="0">
                <a:solidFill>
                  <a:schemeClr val="tx1"/>
                </a:solidFill>
              </a:rPr>
              <a:t>US Centers for Disease Control and Prevention (CDC), Malawi and Atlanta</a:t>
            </a:r>
          </a:p>
          <a:p>
            <a:pPr>
              <a:buClrTx/>
            </a:pPr>
            <a:r>
              <a:rPr lang="en-US" sz="2133" dirty="0">
                <a:solidFill>
                  <a:schemeClr val="tx1"/>
                </a:solidFill>
              </a:rPr>
              <a:t>USAID, Malawi</a:t>
            </a:r>
          </a:p>
          <a:p>
            <a:pPr>
              <a:buClrTx/>
            </a:pPr>
            <a:r>
              <a:rPr lang="en-US" sz="2133" dirty="0">
                <a:solidFill>
                  <a:schemeClr val="tx1"/>
                </a:solidFill>
              </a:rPr>
              <a:t>Antenatal clinic staff in participating districts</a:t>
            </a:r>
          </a:p>
          <a:p>
            <a:pPr>
              <a:buClrTx/>
            </a:pPr>
            <a:r>
              <a:rPr lang="en-US" sz="2133" dirty="0">
                <a:solidFill>
                  <a:schemeClr val="tx1"/>
                </a:solidFill>
              </a:rPr>
              <a:t>Laboratory staff (</a:t>
            </a:r>
            <a:r>
              <a:rPr lang="en-US" sz="2133" dirty="0" err="1">
                <a:solidFill>
                  <a:schemeClr val="tx1"/>
                </a:solidFill>
              </a:rPr>
              <a:t>Kamuzu</a:t>
            </a:r>
            <a:r>
              <a:rPr lang="en-US" sz="2133" dirty="0">
                <a:solidFill>
                  <a:schemeClr val="tx1"/>
                </a:solidFill>
              </a:rPr>
              <a:t> Central, </a:t>
            </a:r>
            <a:r>
              <a:rPr lang="en-US" sz="2133" dirty="0" err="1">
                <a:solidFill>
                  <a:schemeClr val="tx1"/>
                </a:solidFill>
              </a:rPr>
              <a:t>Zomba</a:t>
            </a:r>
            <a:r>
              <a:rPr lang="en-US" sz="2133" dirty="0">
                <a:solidFill>
                  <a:schemeClr val="tx1"/>
                </a:solidFill>
              </a:rPr>
              <a:t> Central, Queen Elizabeth, </a:t>
            </a:r>
            <a:r>
              <a:rPr lang="en-US" sz="2133" dirty="0" err="1">
                <a:solidFill>
                  <a:schemeClr val="tx1"/>
                </a:solidFill>
              </a:rPr>
              <a:t>Machinga</a:t>
            </a:r>
            <a:r>
              <a:rPr lang="en-US" sz="2133" dirty="0">
                <a:solidFill>
                  <a:schemeClr val="tx1"/>
                </a:solidFill>
              </a:rPr>
              <a:t> District hospital)</a:t>
            </a:r>
          </a:p>
          <a:p>
            <a:pPr>
              <a:buClrTx/>
            </a:pPr>
            <a:r>
              <a:rPr lang="en-US" sz="2133" dirty="0">
                <a:solidFill>
                  <a:schemeClr val="tx1"/>
                </a:solidFill>
              </a:rPr>
              <a:t>Participating adolescents girls and young women</a:t>
            </a:r>
            <a:endParaRPr lang="en-US" sz="2400" dirty="0">
              <a:solidFill>
                <a:schemeClr val="tx1"/>
              </a:solidFill>
            </a:endParaRPr>
          </a:p>
          <a:p>
            <a:endParaRPr lang="en-US" sz="2400" dirty="0">
              <a:solidFill>
                <a:schemeClr val="tx1"/>
              </a:solidFill>
            </a:endParaRPr>
          </a:p>
        </p:txBody>
      </p:sp>
    </p:spTree>
    <p:extLst>
      <p:ext uri="{BB962C8B-B14F-4D97-AF65-F5344CB8AC3E}">
        <p14:creationId xmlns:p14="http://schemas.microsoft.com/office/powerpoint/2010/main" val="2013478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a:bodyPr>
          <a:lstStyle/>
          <a:p>
            <a:pPr algn="ctr"/>
            <a:r>
              <a:rPr lang="en-US" sz="3600" dirty="0">
                <a:solidFill>
                  <a:srgbClr val="FF0000"/>
                </a:solidFill>
                <a:latin typeface="Franklin Gothic Book" panose="020B0503020102020204" pitchFamily="34" charset="0"/>
              </a:rPr>
              <a:t>HIV Recency Pilot Design</a:t>
            </a:r>
            <a:br>
              <a:rPr lang="en-US" sz="3600" dirty="0">
                <a:solidFill>
                  <a:srgbClr val="FF0000"/>
                </a:solidFill>
                <a:latin typeface="Franklin Gothic Book" panose="020B0503020102020204" pitchFamily="34" charset="0"/>
              </a:rPr>
            </a:br>
            <a:endParaRPr lang="en-US" sz="3600" dirty="0">
              <a:solidFill>
                <a:srgbClr val="FF0000"/>
              </a:solidFill>
              <a:latin typeface="Franklin Gothic Book" panose="020B0503020102020204" pitchFamily="34" charset="0"/>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01956" y="2849781"/>
            <a:ext cx="1922181" cy="1603902"/>
          </a:xfrm>
          <a:prstGeom prst="rect">
            <a:avLst/>
          </a:prstGeom>
          <a:ln>
            <a:noFill/>
          </a:ln>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49636" y="3093236"/>
            <a:ext cx="2306007" cy="1360447"/>
          </a:xfrm>
          <a:prstGeom prst="rect">
            <a:avLst/>
          </a:prstGeom>
        </p:spPr>
      </p:pic>
      <p:pic>
        <p:nvPicPr>
          <p:cNvPr id="7" name="Picture 6" descr="Image result for screening"/>
          <p:cNvPicPr/>
          <p:nvPr/>
        </p:nvPicPr>
        <p:blipFill>
          <a:blip r:embed="rId5" cstate="email">
            <a:extLst>
              <a:ext uri="{28A0092B-C50C-407E-A947-70E740481C1C}">
                <a14:useLocalDpi xmlns:a14="http://schemas.microsoft.com/office/drawing/2010/main"/>
              </a:ext>
            </a:extLst>
          </a:blip>
          <a:srcRect/>
          <a:stretch>
            <a:fillRect/>
          </a:stretch>
        </p:blipFill>
        <p:spPr bwMode="auto">
          <a:xfrm>
            <a:off x="4839725" y="1515549"/>
            <a:ext cx="1650380" cy="1441295"/>
          </a:xfrm>
          <a:prstGeom prst="rect">
            <a:avLst/>
          </a:prstGeom>
          <a:noFill/>
          <a:ln>
            <a:noFill/>
          </a:ln>
        </p:spPr>
      </p:pic>
      <p:pic>
        <p:nvPicPr>
          <p:cNvPr id="8" name="Picture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11881" y="5092029"/>
            <a:ext cx="2085242" cy="1519847"/>
          </a:xfrm>
          <a:prstGeom prst="rect">
            <a:avLst/>
          </a:prstGeom>
        </p:spPr>
      </p:pic>
      <p:pic>
        <p:nvPicPr>
          <p:cNvPr id="9" name="Picture 8" descr="kit.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043799" y="5168350"/>
            <a:ext cx="1943219" cy="1418342"/>
          </a:xfrm>
          <a:prstGeom prst="rect">
            <a:avLst/>
          </a:prstGeom>
        </p:spPr>
      </p:pic>
      <p:sp>
        <p:nvSpPr>
          <p:cNvPr id="4" name="TextBox 3"/>
          <p:cNvSpPr txBox="1"/>
          <p:nvPr/>
        </p:nvSpPr>
        <p:spPr>
          <a:xfrm>
            <a:off x="8013478" y="1351967"/>
            <a:ext cx="3880624" cy="1200329"/>
          </a:xfrm>
          <a:prstGeom prst="rect">
            <a:avLst/>
          </a:prstGeom>
          <a:noFill/>
        </p:spPr>
        <p:txBody>
          <a:bodyPr wrap="square" rtlCol="0">
            <a:spAutoFit/>
          </a:bodyPr>
          <a:lstStyle/>
          <a:p>
            <a:r>
              <a:rPr lang="en-US" b="1" u="sng" dirty="0">
                <a:solidFill>
                  <a:schemeClr val="accent4">
                    <a:lumMod val="50000"/>
                  </a:schemeClr>
                </a:solidFill>
                <a:latin typeface="Franklin Gothic Book" panose="020B0503020102020204" pitchFamily="34" charset="0"/>
              </a:rPr>
              <a:t>Eligibility criteria</a:t>
            </a:r>
          </a:p>
          <a:p>
            <a:r>
              <a:rPr lang="en-US" b="1" dirty="0">
                <a:solidFill>
                  <a:schemeClr val="accent4">
                    <a:lumMod val="50000"/>
                  </a:schemeClr>
                </a:solidFill>
                <a:latin typeface="Franklin Gothic Book" panose="020B0503020102020204" pitchFamily="34" charset="0"/>
              </a:rPr>
              <a:t>Pregnant </a:t>
            </a:r>
            <a:r>
              <a:rPr lang="en-US" b="1" dirty="0" err="1">
                <a:solidFill>
                  <a:schemeClr val="accent4">
                    <a:lumMod val="50000"/>
                  </a:schemeClr>
                </a:solidFill>
                <a:latin typeface="Franklin Gothic Book" panose="020B0503020102020204" pitchFamily="34" charset="0"/>
              </a:rPr>
              <a:t>AGYW</a:t>
            </a:r>
            <a:r>
              <a:rPr lang="en-US" b="1" dirty="0">
                <a:solidFill>
                  <a:schemeClr val="accent4">
                    <a:lumMod val="50000"/>
                  </a:schemeClr>
                </a:solidFill>
                <a:latin typeface="Franklin Gothic Book" panose="020B0503020102020204" pitchFamily="34" charset="0"/>
              </a:rPr>
              <a:t> aged 15-24 years</a:t>
            </a:r>
          </a:p>
          <a:p>
            <a:r>
              <a:rPr lang="en-US" b="1" dirty="0">
                <a:solidFill>
                  <a:schemeClr val="accent4">
                    <a:lumMod val="50000"/>
                  </a:schemeClr>
                </a:solidFill>
                <a:latin typeface="Franklin Gothic Book" panose="020B0503020102020204" pitchFamily="34" charset="0"/>
              </a:rPr>
              <a:t>Initial antenatal clinic visit</a:t>
            </a:r>
          </a:p>
          <a:p>
            <a:r>
              <a:rPr lang="en-US" b="1" dirty="0">
                <a:solidFill>
                  <a:schemeClr val="accent4">
                    <a:lumMod val="50000"/>
                  </a:schemeClr>
                </a:solidFill>
                <a:latin typeface="Franklin Gothic Book" panose="020B0503020102020204" pitchFamily="34" charset="0"/>
              </a:rPr>
              <a:t>Newly diagnosed with HIV at that visit </a:t>
            </a:r>
          </a:p>
        </p:txBody>
      </p:sp>
      <p:cxnSp>
        <p:nvCxnSpPr>
          <p:cNvPr id="12" name="Straight Arrow Connector 11"/>
          <p:cNvCxnSpPr/>
          <p:nvPr/>
        </p:nvCxnSpPr>
        <p:spPr>
          <a:xfrm flipH="1">
            <a:off x="3463046" y="2049137"/>
            <a:ext cx="1833071" cy="444718"/>
          </a:xfrm>
          <a:prstGeom prst="straightConnector1">
            <a:avLst/>
          </a:prstGeom>
          <a:ln w="31750">
            <a:solidFill>
              <a:srgbClr val="660066"/>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020345" y="2029165"/>
            <a:ext cx="2282294" cy="741080"/>
          </a:xfrm>
          <a:prstGeom prst="straightConnector1">
            <a:avLst/>
          </a:prstGeom>
          <a:ln w="31750">
            <a:solidFill>
              <a:srgbClr val="660066"/>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6" idx="2"/>
            <a:endCxn id="32" idx="0"/>
          </p:cNvCxnSpPr>
          <p:nvPr/>
        </p:nvCxnSpPr>
        <p:spPr>
          <a:xfrm flipH="1">
            <a:off x="6293697" y="4453683"/>
            <a:ext cx="2008943" cy="274636"/>
          </a:xfrm>
          <a:prstGeom prst="straightConnector1">
            <a:avLst/>
          </a:prstGeom>
          <a:ln w="31750">
            <a:solidFill>
              <a:srgbClr val="660066"/>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6" idx="2"/>
            <a:endCxn id="33" idx="0"/>
          </p:cNvCxnSpPr>
          <p:nvPr/>
        </p:nvCxnSpPr>
        <p:spPr>
          <a:xfrm>
            <a:off x="8302640" y="4453683"/>
            <a:ext cx="1724225" cy="347608"/>
          </a:xfrm>
          <a:prstGeom prst="straightConnector1">
            <a:avLst/>
          </a:prstGeom>
          <a:ln w="31750">
            <a:solidFill>
              <a:srgbClr val="660066"/>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679619" y="2493855"/>
            <a:ext cx="1700145" cy="400110"/>
          </a:xfrm>
          <a:prstGeom prst="rect">
            <a:avLst/>
          </a:prstGeom>
          <a:noFill/>
        </p:spPr>
        <p:txBody>
          <a:bodyPr wrap="none" rtlCol="0">
            <a:spAutoFit/>
          </a:bodyPr>
          <a:lstStyle/>
          <a:p>
            <a:r>
              <a:rPr lang="en-US" sz="2000" b="1" dirty="0">
                <a:solidFill>
                  <a:schemeClr val="accent4">
                    <a:lumMod val="50000"/>
                  </a:schemeClr>
                </a:solidFill>
                <a:latin typeface="Franklin Gothic Book" panose="020B0503020102020204" pitchFamily="34" charset="0"/>
              </a:rPr>
              <a:t>Questionnaire</a:t>
            </a:r>
          </a:p>
        </p:txBody>
      </p:sp>
      <p:sp>
        <p:nvSpPr>
          <p:cNvPr id="32" name="TextBox 31"/>
          <p:cNvSpPr txBox="1"/>
          <p:nvPr/>
        </p:nvSpPr>
        <p:spPr>
          <a:xfrm>
            <a:off x="6024552" y="4728319"/>
            <a:ext cx="538289" cy="369332"/>
          </a:xfrm>
          <a:prstGeom prst="rect">
            <a:avLst/>
          </a:prstGeom>
          <a:noFill/>
        </p:spPr>
        <p:txBody>
          <a:bodyPr wrap="none" rtlCol="0">
            <a:spAutoFit/>
          </a:bodyPr>
          <a:lstStyle/>
          <a:p>
            <a:r>
              <a:rPr lang="en-US" b="1" dirty="0" err="1">
                <a:solidFill>
                  <a:schemeClr val="accent4">
                    <a:lumMod val="50000"/>
                  </a:schemeClr>
                </a:solidFill>
                <a:latin typeface="Franklin Gothic Book" panose="020B0503020102020204" pitchFamily="34" charset="0"/>
              </a:rPr>
              <a:t>LAg</a:t>
            </a:r>
            <a:endParaRPr lang="en-US" b="1" dirty="0">
              <a:solidFill>
                <a:schemeClr val="accent4">
                  <a:lumMod val="50000"/>
                </a:schemeClr>
              </a:solidFill>
              <a:latin typeface="Franklin Gothic Book" panose="020B0503020102020204" pitchFamily="34" charset="0"/>
            </a:endParaRPr>
          </a:p>
        </p:txBody>
      </p:sp>
      <p:sp>
        <p:nvSpPr>
          <p:cNvPr id="33" name="TextBox 32"/>
          <p:cNvSpPr txBox="1"/>
          <p:nvPr/>
        </p:nvSpPr>
        <p:spPr>
          <a:xfrm flipH="1">
            <a:off x="8452623" y="4801291"/>
            <a:ext cx="3148484" cy="369332"/>
          </a:xfrm>
          <a:prstGeom prst="rect">
            <a:avLst/>
          </a:prstGeom>
          <a:noFill/>
        </p:spPr>
        <p:txBody>
          <a:bodyPr wrap="square" rtlCol="0">
            <a:spAutoFit/>
          </a:bodyPr>
          <a:lstStyle/>
          <a:p>
            <a:r>
              <a:rPr lang="en-US" b="1" dirty="0">
                <a:solidFill>
                  <a:schemeClr val="accent4">
                    <a:lumMod val="50000"/>
                  </a:schemeClr>
                </a:solidFill>
                <a:latin typeface="Franklin Gothic Book" panose="020B0503020102020204" pitchFamily="34" charset="0"/>
              </a:rPr>
              <a:t>Rapid test for recent infection</a:t>
            </a:r>
          </a:p>
        </p:txBody>
      </p:sp>
      <p:sp>
        <p:nvSpPr>
          <p:cNvPr id="34" name="TextBox 33"/>
          <p:cNvSpPr txBox="1"/>
          <p:nvPr/>
        </p:nvSpPr>
        <p:spPr>
          <a:xfrm>
            <a:off x="7374680" y="2770245"/>
            <a:ext cx="1917513" cy="400110"/>
          </a:xfrm>
          <a:prstGeom prst="rect">
            <a:avLst/>
          </a:prstGeom>
          <a:noFill/>
        </p:spPr>
        <p:txBody>
          <a:bodyPr wrap="none" rtlCol="0">
            <a:spAutoFit/>
          </a:bodyPr>
          <a:lstStyle/>
          <a:p>
            <a:r>
              <a:rPr lang="en-US" sz="2000" b="1" dirty="0">
                <a:solidFill>
                  <a:schemeClr val="accent4">
                    <a:lumMod val="50000"/>
                  </a:schemeClr>
                </a:solidFill>
                <a:latin typeface="Franklin Gothic Book" panose="020B0503020102020204" pitchFamily="34" charset="0"/>
              </a:rPr>
              <a:t>Blood specimen</a:t>
            </a:r>
          </a:p>
        </p:txBody>
      </p:sp>
      <p:sp>
        <p:nvSpPr>
          <p:cNvPr id="2" name="Left Brace 1"/>
          <p:cNvSpPr/>
          <p:nvPr/>
        </p:nvSpPr>
        <p:spPr>
          <a:xfrm>
            <a:off x="1484198" y="1817786"/>
            <a:ext cx="572017" cy="2762428"/>
          </a:xfrm>
          <a:prstGeom prst="leftBrace">
            <a:avLst/>
          </a:prstGeom>
          <a:noFill/>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accent5">
                  <a:lumMod val="50000"/>
                </a:schemeClr>
              </a:solidFill>
            </a:endParaRPr>
          </a:p>
        </p:txBody>
      </p:sp>
      <p:sp>
        <p:nvSpPr>
          <p:cNvPr id="3" name="Left Brace 2"/>
          <p:cNvSpPr/>
          <p:nvPr/>
        </p:nvSpPr>
        <p:spPr>
          <a:xfrm>
            <a:off x="1521373" y="4701010"/>
            <a:ext cx="534842" cy="1855781"/>
          </a:xfrm>
          <a:prstGeom prst="leftBrac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0" name="TextBox 9"/>
          <p:cNvSpPr txBox="1"/>
          <p:nvPr/>
        </p:nvSpPr>
        <p:spPr>
          <a:xfrm>
            <a:off x="140074" y="2849780"/>
            <a:ext cx="1500553" cy="646331"/>
          </a:xfrm>
          <a:prstGeom prst="rect">
            <a:avLst/>
          </a:prstGeom>
          <a:noFill/>
        </p:spPr>
        <p:txBody>
          <a:bodyPr wrap="square" rtlCol="0">
            <a:spAutoFit/>
          </a:bodyPr>
          <a:lstStyle/>
          <a:p>
            <a:pPr algn="ctr"/>
            <a:r>
              <a:rPr lang="en-US" b="1" dirty="0">
                <a:solidFill>
                  <a:schemeClr val="accent4">
                    <a:lumMod val="50000"/>
                  </a:schemeClr>
                </a:solidFill>
                <a:latin typeface="Franklin Gothic Book" panose="020B0503020102020204" pitchFamily="34" charset="0"/>
              </a:rPr>
              <a:t>Antenatal clinic</a:t>
            </a:r>
          </a:p>
        </p:txBody>
      </p:sp>
      <p:sp>
        <p:nvSpPr>
          <p:cNvPr id="13" name="Rectangle 12"/>
          <p:cNvSpPr/>
          <p:nvPr/>
        </p:nvSpPr>
        <p:spPr>
          <a:xfrm>
            <a:off x="278034" y="5392068"/>
            <a:ext cx="1224631" cy="369332"/>
          </a:xfrm>
          <a:prstGeom prst="rect">
            <a:avLst/>
          </a:prstGeom>
        </p:spPr>
        <p:txBody>
          <a:bodyPr wrap="none">
            <a:spAutoFit/>
          </a:bodyPr>
          <a:lstStyle/>
          <a:p>
            <a:r>
              <a:rPr lang="en-US" b="1" dirty="0">
                <a:solidFill>
                  <a:schemeClr val="accent4">
                    <a:lumMod val="50000"/>
                  </a:schemeClr>
                </a:solidFill>
                <a:latin typeface="Franklin Gothic Book" panose="020B0503020102020204" pitchFamily="34" charset="0"/>
              </a:rPr>
              <a:t>Laboratory</a:t>
            </a:r>
          </a:p>
        </p:txBody>
      </p:sp>
      <p:sp>
        <p:nvSpPr>
          <p:cNvPr id="18" name="TextBox 17"/>
          <p:cNvSpPr txBox="1"/>
          <p:nvPr/>
        </p:nvSpPr>
        <p:spPr>
          <a:xfrm>
            <a:off x="2675528" y="5015138"/>
            <a:ext cx="2058424" cy="1200329"/>
          </a:xfrm>
          <a:prstGeom prst="rect">
            <a:avLst/>
          </a:prstGeom>
          <a:solidFill>
            <a:schemeClr val="accent6">
              <a:lumMod val="40000"/>
              <a:lumOff val="60000"/>
            </a:schemeClr>
          </a:solidFill>
        </p:spPr>
        <p:txBody>
          <a:bodyPr wrap="square" rtlCol="0">
            <a:spAutoFit/>
          </a:bodyPr>
          <a:lstStyle/>
          <a:p>
            <a:r>
              <a:rPr lang="en-US" dirty="0">
                <a:latin typeface="Franklin Gothic Book" panose="020B0503020102020204" pitchFamily="34" charset="0"/>
              </a:rPr>
              <a:t>Recent Infection Testing Algorithm (RITA): Viral Load Testing for </a:t>
            </a:r>
            <a:r>
              <a:rPr lang="en-US" dirty="0" err="1">
                <a:latin typeface="Franklin Gothic Book" panose="020B0503020102020204" pitchFamily="34" charset="0"/>
              </a:rPr>
              <a:t>Recents</a:t>
            </a:r>
            <a:endParaRPr lang="en-US" dirty="0">
              <a:latin typeface="Franklin Gothic Book" panose="020B0503020102020204" pitchFamily="34" charset="0"/>
            </a:endParaRPr>
          </a:p>
        </p:txBody>
      </p:sp>
    </p:spTree>
    <p:extLst>
      <p:ext uri="{BB962C8B-B14F-4D97-AF65-F5344CB8AC3E}">
        <p14:creationId xmlns:p14="http://schemas.microsoft.com/office/powerpoint/2010/main" val="26802501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2" grpId="0" animBg="1"/>
      <p:bldP spid="3"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Franklin Gothic Book" panose="020B0503020102020204" pitchFamily="34" charset="0"/>
              </a:rPr>
              <a:t>HIV Recent Infection Surveillance in Routine HTS</a:t>
            </a:r>
          </a:p>
        </p:txBody>
      </p:sp>
      <p:sp>
        <p:nvSpPr>
          <p:cNvPr id="5" name="Content Placeholder 4"/>
          <p:cNvSpPr>
            <a:spLocks noGrp="1"/>
          </p:cNvSpPr>
          <p:nvPr>
            <p:ph idx="1"/>
          </p:nvPr>
        </p:nvSpPr>
        <p:spPr/>
        <p:txBody>
          <a:bodyPr>
            <a:normAutofit/>
          </a:bodyPr>
          <a:lstStyle/>
          <a:p>
            <a:r>
              <a:rPr lang="en-US" sz="2800" dirty="0" err="1"/>
              <a:t>RTRI</a:t>
            </a:r>
            <a:r>
              <a:rPr lang="en-US" sz="2800" dirty="0"/>
              <a:t> performed by HIV Diagnostic Assistants within routine HIV testing (parallel to Test 2)</a:t>
            </a:r>
          </a:p>
          <a:p>
            <a:r>
              <a:rPr lang="en-US" sz="2800" dirty="0"/>
              <a:t>DBS collected for viral load confirmation of recent infection</a:t>
            </a:r>
          </a:p>
          <a:p>
            <a:r>
              <a:rPr lang="en-US" sz="2800" dirty="0"/>
              <a:t>Client </a:t>
            </a:r>
            <a:r>
              <a:rPr lang="en-US" sz="2800" dirty="0" err="1"/>
              <a:t>RTRI</a:t>
            </a:r>
            <a:r>
              <a:rPr lang="en-US" sz="2800" dirty="0"/>
              <a:t> results not returned; district recency test results to be made available during pre-test counseling</a:t>
            </a:r>
          </a:p>
          <a:p>
            <a:r>
              <a:rPr lang="en-US" sz="2800" dirty="0"/>
              <a:t>In planning: dashboard, cluster detection and response strategy</a:t>
            </a:r>
          </a:p>
        </p:txBody>
      </p:sp>
    </p:spTree>
    <p:extLst>
      <p:ext uri="{BB962C8B-B14F-4D97-AF65-F5344CB8AC3E}">
        <p14:creationId xmlns:p14="http://schemas.microsoft.com/office/powerpoint/2010/main" val="3141893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459" y="109067"/>
            <a:ext cx="10691084" cy="1143000"/>
          </a:xfrm>
        </p:spPr>
        <p:txBody>
          <a:bodyPr>
            <a:normAutofit fontScale="90000"/>
          </a:bodyPr>
          <a:lstStyle/>
          <a:p>
            <a:pPr algn="ctr">
              <a:lnSpc>
                <a:spcPct val="100000"/>
              </a:lnSpc>
            </a:pPr>
            <a:r>
              <a:rPr lang="en-US" sz="3600" dirty="0">
                <a:solidFill>
                  <a:srgbClr val="ED1C24"/>
                </a:solidFill>
              </a:rPr>
              <a:t>Recency Surveillance Preliminary data – April 4-July 5, 2019 </a:t>
            </a:r>
            <a:br>
              <a:rPr lang="en-US" sz="3600" dirty="0">
                <a:solidFill>
                  <a:srgbClr val="ED1C24"/>
                </a:solidFill>
              </a:rPr>
            </a:br>
            <a:r>
              <a:rPr lang="en-US" sz="3600" dirty="0">
                <a:solidFill>
                  <a:srgbClr val="ED1C24"/>
                </a:solidFill>
              </a:rPr>
              <a:t>(n=1038, Asante Sites)</a:t>
            </a:r>
          </a:p>
        </p:txBody>
      </p:sp>
      <p:pic>
        <p:nvPicPr>
          <p:cNvPr id="4" name="Picture 3">
            <a:extLst>
              <a:ext uri="{FF2B5EF4-FFF2-40B4-BE49-F238E27FC236}">
                <a16:creationId xmlns:a16="http://schemas.microsoft.com/office/drawing/2014/main" id="{92487A10-E29A-144B-AF52-FD66D88FDB86}"/>
              </a:ext>
            </a:extLst>
          </p:cNvPr>
          <p:cNvPicPr>
            <a:picLocks noChangeAspect="1"/>
          </p:cNvPicPr>
          <p:nvPr/>
        </p:nvPicPr>
        <p:blipFill>
          <a:blip r:embed="rId3"/>
          <a:stretch>
            <a:fillRect/>
          </a:stretch>
        </p:blipFill>
        <p:spPr>
          <a:xfrm>
            <a:off x="615951" y="1157333"/>
            <a:ext cx="10960100" cy="5118100"/>
          </a:xfrm>
          <a:prstGeom prst="rect">
            <a:avLst/>
          </a:prstGeom>
        </p:spPr>
      </p:pic>
    </p:spTree>
    <p:extLst>
      <p:ext uri="{BB962C8B-B14F-4D97-AF65-F5344CB8AC3E}">
        <p14:creationId xmlns:p14="http://schemas.microsoft.com/office/powerpoint/2010/main" val="2507522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460" y="274639"/>
            <a:ext cx="9910248" cy="783599"/>
          </a:xfrm>
        </p:spPr>
        <p:txBody>
          <a:bodyPr/>
          <a:lstStyle/>
          <a:p>
            <a:r>
              <a:rPr lang="en-US" dirty="0"/>
              <a:t>Malawi HIV Epidemic</a:t>
            </a:r>
          </a:p>
        </p:txBody>
      </p:sp>
      <p:pic>
        <p:nvPicPr>
          <p:cNvPr id="3" name="Picture 2"/>
          <p:cNvPicPr>
            <a:picLocks noChangeAspect="1"/>
          </p:cNvPicPr>
          <p:nvPr/>
        </p:nvPicPr>
        <p:blipFill>
          <a:blip r:embed="rId2"/>
          <a:stretch>
            <a:fillRect/>
          </a:stretch>
        </p:blipFill>
        <p:spPr>
          <a:xfrm>
            <a:off x="750459" y="1058238"/>
            <a:ext cx="8022477" cy="4664468"/>
          </a:xfrm>
          <a:prstGeom prst="rect">
            <a:avLst/>
          </a:prstGeom>
        </p:spPr>
      </p:pic>
      <p:pic>
        <p:nvPicPr>
          <p:cNvPr id="4"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772939" y="2085168"/>
            <a:ext cx="2117668" cy="3288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a:extLst>
              <a:ext uri="{FF2B5EF4-FFF2-40B4-BE49-F238E27FC236}">
                <a16:creationId xmlns:a16="http://schemas.microsoft.com/office/drawing/2014/main" id="{432CF5B6-E304-4DB9-933A-ABC7FAEA7C1E}"/>
              </a:ext>
            </a:extLst>
          </p:cNvPr>
          <p:cNvSpPr txBox="1">
            <a:spLocks/>
          </p:cNvSpPr>
          <p:nvPr/>
        </p:nvSpPr>
        <p:spPr>
          <a:xfrm>
            <a:off x="8772938" y="1058239"/>
            <a:ext cx="2117669" cy="1026930"/>
          </a:xfrm>
          <a:prstGeom prst="rect">
            <a:avLst/>
          </a:prstGeom>
          <a:ln>
            <a:solidFill>
              <a:schemeClr val="tx1"/>
            </a:solidFill>
            <a:prstDash val="dash"/>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000" dirty="0">
                <a:latin typeface="Arial Narrow" panose="020B0606020202030204" pitchFamily="34" charset="0"/>
                <a:cs typeface="Arial" panose="020B0604020202020204" pitchFamily="34" charset="0"/>
              </a:rPr>
              <a:t>Variations in</a:t>
            </a:r>
          </a:p>
          <a:p>
            <a:pPr marL="0" indent="0" algn="ctr">
              <a:buNone/>
            </a:pPr>
            <a:r>
              <a:rPr lang="en-GB" sz="2000" dirty="0">
                <a:latin typeface="Arial Narrow" panose="020B0606020202030204" pitchFamily="34" charset="0"/>
                <a:cs typeface="Arial" panose="020B0604020202020204" pitchFamily="34" charset="0"/>
              </a:rPr>
              <a:t>HIV prevalence (2016</a:t>
            </a:r>
            <a:r>
              <a:rPr lang="en-GB" sz="2400" dirty="0">
                <a:latin typeface="Arial Narrow" panose="020B0606020202030204" pitchFamily="34" charset="0"/>
                <a:cs typeface="Arial" panose="020B0604020202020204" pitchFamily="34" charset="0"/>
              </a:rPr>
              <a:t>) </a:t>
            </a:r>
            <a:endParaRPr lang="en-GB" sz="2400" dirty="0">
              <a:solidFill>
                <a:srgbClr val="FF0000"/>
              </a:solidFill>
              <a:latin typeface="Arial Narrow" panose="020B0606020202030204" pitchFamily="34" charset="0"/>
              <a:cs typeface="Arial" panose="020B0604020202020204" pitchFamily="34" charset="0"/>
            </a:endParaRPr>
          </a:p>
          <a:p>
            <a:pPr marL="457200" lvl="1" indent="0">
              <a:buFont typeface="Arial" panose="020B0604020202020204" pitchFamily="34" charset="0"/>
              <a:buNone/>
            </a:pPr>
            <a:endParaRPr lang="en-GB" sz="1800" dirty="0">
              <a:latin typeface="Arial" panose="020B0604020202020204" pitchFamily="34" charset="0"/>
              <a:cs typeface="Arial" panose="020B0604020202020204" pitchFamily="34" charset="0"/>
            </a:endParaRPr>
          </a:p>
        </p:txBody>
      </p:sp>
      <p:sp>
        <p:nvSpPr>
          <p:cNvPr id="7" name="TextBox 6"/>
          <p:cNvSpPr txBox="1"/>
          <p:nvPr/>
        </p:nvSpPr>
        <p:spPr>
          <a:xfrm>
            <a:off x="5250095" y="3729276"/>
            <a:ext cx="2104862" cy="738664"/>
          </a:xfrm>
          <a:prstGeom prst="rect">
            <a:avLst/>
          </a:prstGeom>
          <a:noFill/>
        </p:spPr>
        <p:txBody>
          <a:bodyPr wrap="square" rtlCol="0">
            <a:spAutoFit/>
          </a:bodyPr>
          <a:lstStyle/>
          <a:p>
            <a:r>
              <a:rPr lang="en-US" sz="1400" b="1" dirty="0">
                <a:latin typeface="Calibri Light" panose="020F0302020204030204" pitchFamily="34" charset="0"/>
              </a:rPr>
              <a:t>HIV </a:t>
            </a:r>
            <a:r>
              <a:rPr lang="en-US" sz="1400" b="1" dirty="0" err="1">
                <a:latin typeface="Calibri Light" panose="020F0302020204030204" pitchFamily="34" charset="0"/>
              </a:rPr>
              <a:t>Prev</a:t>
            </a:r>
            <a:r>
              <a:rPr lang="en-US" sz="1400" b="1" dirty="0">
                <a:latin typeface="Calibri Light" panose="020F0302020204030204" pitchFamily="34" charset="0"/>
              </a:rPr>
              <a:t>: 9.2%</a:t>
            </a:r>
          </a:p>
          <a:p>
            <a:r>
              <a:rPr lang="en-US" sz="1400" b="1" dirty="0">
                <a:latin typeface="Calibri Light" panose="020F0302020204030204" pitchFamily="34" charset="0"/>
              </a:rPr>
              <a:t>Incidence: 0.45%</a:t>
            </a:r>
          </a:p>
          <a:p>
            <a:r>
              <a:rPr lang="en-US" sz="1400" b="1" dirty="0">
                <a:latin typeface="Calibri Light" panose="020F0302020204030204" pitchFamily="34" charset="0"/>
              </a:rPr>
              <a:t>New Infections: 38,874</a:t>
            </a:r>
          </a:p>
        </p:txBody>
      </p:sp>
    </p:spTree>
    <p:extLst>
      <p:ext uri="{BB962C8B-B14F-4D97-AF65-F5344CB8AC3E}">
        <p14:creationId xmlns:p14="http://schemas.microsoft.com/office/powerpoint/2010/main" val="303223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480" y="6625"/>
            <a:ext cx="10691040" cy="1143000"/>
          </a:xfrm>
        </p:spPr>
        <p:txBody>
          <a:bodyPr/>
          <a:lstStyle/>
          <a:p>
            <a:r>
              <a:rPr lang="en-US" dirty="0"/>
              <a:t>Implementation Timeline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21400311"/>
              </p:ext>
            </p:extLst>
          </p:nvPr>
        </p:nvGraphicFramePr>
        <p:xfrm>
          <a:off x="536885" y="1302370"/>
          <a:ext cx="11296650" cy="49702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294967295"/>
          </p:nvPr>
        </p:nvSpPr>
        <p:spPr/>
        <p:txBody>
          <a:bodyPr/>
          <a:lstStyle/>
          <a:p>
            <a:fld id="{EEA8F923-7F72-4548-BF97-E6DB0D60AD88}" type="slidenum">
              <a:rPr lang="en-US" smtClean="0">
                <a:solidFill>
                  <a:prstClr val="black">
                    <a:tint val="75000"/>
                  </a:prstClr>
                </a:solidFill>
              </a:rPr>
              <a:pPr/>
              <a:t>3</a:t>
            </a:fld>
            <a:endParaRPr lang="en-US">
              <a:solidFill>
                <a:prstClr val="black">
                  <a:tint val="75000"/>
                </a:prstClr>
              </a:solidFill>
            </a:endParaRPr>
          </a:p>
        </p:txBody>
      </p:sp>
      <p:pic>
        <p:nvPicPr>
          <p:cNvPr id="6" name="Picture 18"/>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739268" y="4351761"/>
            <a:ext cx="2279650" cy="17100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9" cstate="screen">
            <a:extLst>
              <a:ext uri="{28A0092B-C50C-407E-A947-70E740481C1C}">
                <a14:useLocalDpi xmlns:a14="http://schemas.microsoft.com/office/drawing/2010/main"/>
              </a:ext>
            </a:extLst>
          </a:blip>
          <a:srcRect r="-1564"/>
          <a:stretch/>
        </p:blipFill>
        <p:spPr>
          <a:xfrm>
            <a:off x="2672158" y="1003611"/>
            <a:ext cx="1770990" cy="2220142"/>
          </a:xfrm>
          <a:prstGeom prst="rect">
            <a:avLst/>
          </a:prstGeom>
        </p:spPr>
      </p:pic>
    </p:spTree>
    <p:extLst>
      <p:ext uri="{BB962C8B-B14F-4D97-AF65-F5344CB8AC3E}">
        <p14:creationId xmlns:p14="http://schemas.microsoft.com/office/powerpoint/2010/main" val="2289954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332" y="232510"/>
            <a:ext cx="10691040" cy="1143000"/>
          </a:xfrm>
        </p:spPr>
        <p:txBody>
          <a:bodyPr>
            <a:normAutofit/>
          </a:bodyPr>
          <a:lstStyle/>
          <a:p>
            <a:pPr algn="ctr"/>
            <a:r>
              <a:rPr lang="en-US" sz="3600" dirty="0">
                <a:solidFill>
                  <a:srgbClr val="FF0000"/>
                </a:solidFill>
              </a:rPr>
              <a:t>HIV Recency Pilot</a:t>
            </a:r>
          </a:p>
        </p:txBody>
      </p:sp>
      <p:sp>
        <p:nvSpPr>
          <p:cNvPr id="3" name="Content Placeholder 2"/>
          <p:cNvSpPr>
            <a:spLocks noGrp="1"/>
          </p:cNvSpPr>
          <p:nvPr>
            <p:ph idx="1"/>
          </p:nvPr>
        </p:nvSpPr>
        <p:spPr>
          <a:xfrm>
            <a:off x="741850" y="1409757"/>
            <a:ext cx="7001669" cy="4525963"/>
          </a:xfrm>
        </p:spPr>
        <p:txBody>
          <a:bodyPr>
            <a:normAutofit lnSpcReduction="10000"/>
          </a:bodyPr>
          <a:lstStyle/>
          <a:p>
            <a:pPr>
              <a:buClrTx/>
              <a:buSzPct val="100000"/>
            </a:pPr>
            <a:r>
              <a:rPr lang="en-US" sz="2400" dirty="0">
                <a:solidFill>
                  <a:schemeClr val="tx1"/>
                </a:solidFill>
                <a:cs typeface="Calibri" panose="020F0502020204030204" pitchFamily="34" charset="0"/>
              </a:rPr>
              <a:t>O</a:t>
            </a:r>
            <a:r>
              <a:rPr lang="en-US" sz="2400" b="0" dirty="0">
                <a:solidFill>
                  <a:schemeClr val="tx1"/>
                </a:solidFill>
                <a:cs typeface="Calibri" panose="020F0502020204030204" pitchFamily="34" charset="0"/>
              </a:rPr>
              <a:t>bjectives</a:t>
            </a:r>
          </a:p>
          <a:p>
            <a:pPr marL="681038" lvl="2" indent="-342900">
              <a:lnSpc>
                <a:spcPct val="107000"/>
              </a:lnSpc>
              <a:buClrTx/>
              <a:buFont typeface="Wingdings" panose="05000000000000000000" pitchFamily="2" charset="2"/>
              <a:buChar char="§"/>
            </a:pPr>
            <a:r>
              <a:rPr lang="en-US" sz="2100" dirty="0">
                <a:solidFill>
                  <a:schemeClr val="tx1"/>
                </a:solidFill>
                <a:cs typeface="Calibri" panose="020F0502020204030204" pitchFamily="34" charset="0"/>
              </a:rPr>
              <a:t>To generate cross-sectional estimates of HIV incidence and recent infection among pregnant adolescent girls and young women (AGYW) attending their first ANC visit in public facilities</a:t>
            </a:r>
          </a:p>
          <a:p>
            <a:pPr marL="681038" lvl="2" indent="-342900">
              <a:lnSpc>
                <a:spcPct val="107000"/>
              </a:lnSpc>
              <a:buClrTx/>
              <a:buFont typeface="Wingdings" panose="05000000000000000000" pitchFamily="2" charset="2"/>
              <a:buChar char="§"/>
            </a:pPr>
            <a:r>
              <a:rPr lang="en-US" sz="2100" dirty="0">
                <a:solidFill>
                  <a:schemeClr val="tx1"/>
                </a:solidFill>
                <a:cs typeface="Calibri" panose="020F0502020204030204" pitchFamily="34" charset="0"/>
              </a:rPr>
              <a:t>To integrate recency testing and return of recency results into routine program service delivery </a:t>
            </a:r>
          </a:p>
          <a:p>
            <a:pPr marL="681038" lvl="2" indent="-342900">
              <a:lnSpc>
                <a:spcPct val="107000"/>
              </a:lnSpc>
              <a:buClrTx/>
              <a:buFont typeface="Wingdings" panose="05000000000000000000" pitchFamily="2" charset="2"/>
              <a:buChar char="§"/>
            </a:pPr>
            <a:r>
              <a:rPr lang="en-US" sz="2100" dirty="0">
                <a:solidFill>
                  <a:schemeClr val="tx1"/>
                </a:solidFill>
                <a:cs typeface="Calibri" panose="020F0502020204030204" pitchFamily="34" charset="0"/>
              </a:rPr>
              <a:t>To validate rapid test for recent infection (RTRI)</a:t>
            </a:r>
          </a:p>
          <a:p>
            <a:pPr>
              <a:buClrTx/>
              <a:buSzPct val="100000"/>
            </a:pPr>
            <a:endParaRPr lang="en-US" sz="2400" b="0" dirty="0">
              <a:solidFill>
                <a:schemeClr val="tx1"/>
              </a:solidFill>
              <a:cs typeface="Calibri" panose="020F0502020204030204" pitchFamily="34" charset="0"/>
            </a:endParaRPr>
          </a:p>
          <a:p>
            <a:pPr>
              <a:buClrTx/>
              <a:buSzPct val="100000"/>
            </a:pPr>
            <a:r>
              <a:rPr lang="en-US" sz="2400" b="0" dirty="0">
                <a:solidFill>
                  <a:schemeClr val="tx1"/>
                </a:solidFill>
                <a:cs typeface="Calibri" panose="020F0502020204030204" pitchFamily="34" charset="0"/>
              </a:rPr>
              <a:t>Population: AGYW attending first ANC visit and newly diagnosed HIV+ in Blantyre, Lilongwe, Maching</a:t>
            </a:r>
            <a:r>
              <a:rPr lang="en-US" sz="2400" dirty="0">
                <a:solidFill>
                  <a:schemeClr val="tx1"/>
                </a:solidFill>
                <a:cs typeface="Calibri" panose="020F0502020204030204" pitchFamily="34" charset="0"/>
              </a:rPr>
              <a:t>a, &amp; Zomba districts</a:t>
            </a:r>
            <a:endParaRPr lang="en-US" sz="2400" b="0" dirty="0">
              <a:solidFill>
                <a:schemeClr val="tx1"/>
              </a:solidFill>
              <a:cs typeface="Calibri" panose="020F0502020204030204" pitchFamily="34" charset="0"/>
            </a:endParaRPr>
          </a:p>
          <a:p>
            <a:pPr marL="914400" lvl="2" indent="0">
              <a:buClrTx/>
              <a:buNone/>
            </a:pPr>
            <a:endParaRPr lang="en-US" sz="1950" dirty="0">
              <a:solidFill>
                <a:schemeClr val="tx1"/>
              </a:solidFill>
              <a:latin typeface="Calibri" panose="020F0502020204030204" pitchFamily="34" charset="0"/>
              <a:cs typeface="Calibri" panose="020F0502020204030204" pitchFamily="34" charset="0"/>
            </a:endParaRPr>
          </a:p>
        </p:txBody>
      </p:sp>
      <p:grpSp>
        <p:nvGrpSpPr>
          <p:cNvPr id="13" name="Group 12"/>
          <p:cNvGrpSpPr/>
          <p:nvPr/>
        </p:nvGrpSpPr>
        <p:grpSpPr>
          <a:xfrm>
            <a:off x="7743518" y="930166"/>
            <a:ext cx="3964290" cy="5636591"/>
            <a:chOff x="8315033" y="1066431"/>
            <a:chExt cx="3964290" cy="5636591"/>
          </a:xfrm>
        </p:grpSpPr>
        <p:grpSp>
          <p:nvGrpSpPr>
            <p:cNvPr id="12" name="Group 11"/>
            <p:cNvGrpSpPr/>
            <p:nvPr/>
          </p:nvGrpSpPr>
          <p:grpSpPr>
            <a:xfrm>
              <a:off x="8461395" y="1066431"/>
              <a:ext cx="3817928" cy="5636591"/>
              <a:chOff x="8472301" y="1108765"/>
              <a:chExt cx="3817928" cy="5636591"/>
            </a:xfrm>
          </p:grpSpPr>
          <p:pic>
            <p:nvPicPr>
              <p:cNvPr id="6" name="Picture 5" descr="C:\Users\ywb9\Desktop\Recency Study\104-map-malawi-political.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8605783" y="1108765"/>
                <a:ext cx="3356994" cy="5636591"/>
              </a:xfrm>
              <a:prstGeom prst="rect">
                <a:avLst/>
              </a:prstGeom>
              <a:noFill/>
              <a:ln>
                <a:noFill/>
              </a:ln>
            </p:spPr>
          </p:pic>
          <p:sp>
            <p:nvSpPr>
              <p:cNvPr id="8" name="Rounded Rectangular Callout 7"/>
              <p:cNvSpPr/>
              <p:nvPr/>
            </p:nvSpPr>
            <p:spPr>
              <a:xfrm flipH="1">
                <a:off x="8472301" y="3853223"/>
                <a:ext cx="781436" cy="399771"/>
              </a:xfrm>
              <a:prstGeom prst="wedgeRoundRectCallout">
                <a:avLst>
                  <a:gd name="adj1" fmla="val -134085"/>
                  <a:gd name="adj2" fmla="val 83334"/>
                  <a:gd name="adj3" fmla="val 16667"/>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000" b="1" dirty="0">
                    <a:effectLst/>
                    <a:ea typeface="Calibri" panose="020F0502020204030204" pitchFamily="34" charset="0"/>
                    <a:cs typeface="Times New Roman" panose="02020603050405020304" pitchFamily="18" charset="0"/>
                  </a:rPr>
                  <a:t>224</a:t>
                </a:r>
              </a:p>
            </p:txBody>
          </p:sp>
          <p:sp>
            <p:nvSpPr>
              <p:cNvPr id="9" name="Rounded Rectangular Callout 8"/>
              <p:cNvSpPr/>
              <p:nvPr/>
            </p:nvSpPr>
            <p:spPr>
              <a:xfrm flipH="1">
                <a:off x="9253737" y="4899518"/>
                <a:ext cx="781436" cy="399771"/>
              </a:xfrm>
              <a:prstGeom prst="wedgeRoundRectCallout">
                <a:avLst>
                  <a:gd name="adj1" fmla="val -134085"/>
                  <a:gd name="adj2" fmla="val 83334"/>
                  <a:gd name="adj3" fmla="val 16667"/>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000" b="1" dirty="0">
                    <a:effectLst/>
                    <a:ea typeface="Calibri" panose="020F0502020204030204" pitchFamily="34" charset="0"/>
                    <a:cs typeface="Times New Roman" panose="02020603050405020304" pitchFamily="18" charset="0"/>
                  </a:rPr>
                  <a:t>184</a:t>
                </a:r>
              </a:p>
            </p:txBody>
          </p:sp>
          <p:sp>
            <p:nvSpPr>
              <p:cNvPr id="10" name="Rounded Rectangular Callout 9"/>
              <p:cNvSpPr/>
              <p:nvPr/>
            </p:nvSpPr>
            <p:spPr>
              <a:xfrm>
                <a:off x="11401298" y="4211391"/>
                <a:ext cx="781436" cy="399771"/>
              </a:xfrm>
              <a:prstGeom prst="wedgeRoundRectCallout">
                <a:avLst>
                  <a:gd name="adj1" fmla="val -72639"/>
                  <a:gd name="adj2" fmla="val 122917"/>
                  <a:gd name="adj3" fmla="val 16667"/>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000" b="1" dirty="0">
                    <a:effectLst/>
                    <a:ea typeface="Calibri" panose="020F0502020204030204" pitchFamily="34" charset="0"/>
                    <a:cs typeface="Times New Roman" panose="02020603050405020304" pitchFamily="18" charset="0"/>
                  </a:rPr>
                  <a:t>83</a:t>
                </a:r>
              </a:p>
            </p:txBody>
          </p:sp>
          <p:sp>
            <p:nvSpPr>
              <p:cNvPr id="11" name="Rounded Rectangular Callout 10"/>
              <p:cNvSpPr/>
              <p:nvPr/>
            </p:nvSpPr>
            <p:spPr>
              <a:xfrm>
                <a:off x="11508793" y="5554695"/>
                <a:ext cx="781436" cy="399771"/>
              </a:xfrm>
              <a:prstGeom prst="wedgeRoundRectCallout">
                <a:avLst>
                  <a:gd name="adj1" fmla="val -100350"/>
                  <a:gd name="adj2" fmla="val -118750"/>
                  <a:gd name="adj3" fmla="val 16667"/>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000" b="1" dirty="0">
                    <a:effectLst/>
                    <a:ea typeface="Calibri" panose="020F0502020204030204" pitchFamily="34" charset="0"/>
                    <a:cs typeface="Times New Roman" panose="02020603050405020304" pitchFamily="18" charset="0"/>
                  </a:rPr>
                  <a:t>98</a:t>
                </a:r>
              </a:p>
            </p:txBody>
          </p:sp>
        </p:grpSp>
        <p:sp>
          <p:nvSpPr>
            <p:cNvPr id="7" name="Text Box 2"/>
            <p:cNvSpPr txBox="1">
              <a:spLocks noChangeArrowheads="1"/>
            </p:cNvSpPr>
            <p:nvPr/>
          </p:nvSpPr>
          <p:spPr bwMode="auto">
            <a:xfrm>
              <a:off x="8315033" y="1477527"/>
              <a:ext cx="3856795" cy="71625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a:noAutofit/>
            </a:bodyPr>
            <a:lstStyle/>
            <a:p>
              <a:pPr marL="0" marR="0" algn="ctr">
                <a:lnSpc>
                  <a:spcPct val="107000"/>
                </a:lnSpc>
                <a:spcBef>
                  <a:spcPts val="0"/>
                </a:spcBef>
                <a:spcAft>
                  <a:spcPts val="800"/>
                </a:spcAft>
              </a:pPr>
              <a:r>
                <a:rPr lang="en-US" dirty="0">
                  <a:effectLst/>
                  <a:latin typeface="Franklin Gothic Book" panose="020B0503020102020204" pitchFamily="34" charset="0"/>
                  <a:ea typeface="Calibri" panose="020F0502020204030204" pitchFamily="34" charset="0"/>
                  <a:cs typeface="Times New Roman" panose="02020603050405020304" pitchFamily="18" charset="0"/>
                </a:rPr>
                <a:t>Number of participants enrolled and tested for recency in each district </a:t>
              </a:r>
            </a:p>
          </p:txBody>
        </p:sp>
      </p:grpSp>
    </p:spTree>
    <p:extLst>
      <p:ext uri="{BB962C8B-B14F-4D97-AF65-F5344CB8AC3E}">
        <p14:creationId xmlns:p14="http://schemas.microsoft.com/office/powerpoint/2010/main" val="64292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4"/>
          <p:cNvGraphicFramePr>
            <a:graphicFrameLocks/>
          </p:cNvGraphicFramePr>
          <p:nvPr>
            <p:extLst>
              <p:ext uri="{D42A27DB-BD31-4B8C-83A1-F6EECF244321}">
                <p14:modId xmlns:p14="http://schemas.microsoft.com/office/powerpoint/2010/main" val="1727769397"/>
              </p:ext>
            </p:extLst>
          </p:nvPr>
        </p:nvGraphicFramePr>
        <p:xfrm>
          <a:off x="358052" y="1722496"/>
          <a:ext cx="6605770" cy="3477046"/>
        </p:xfrm>
        <a:graphic>
          <a:graphicData uri="http://schemas.openxmlformats.org/drawingml/2006/table">
            <a:tbl>
              <a:tblPr firstRow="1" firstCol="1" bandRow="1">
                <a:tableStyleId>{68D230F3-CF80-4859-8CE7-A43EE81993B5}</a:tableStyleId>
              </a:tblPr>
              <a:tblGrid>
                <a:gridCol w="2946302">
                  <a:extLst>
                    <a:ext uri="{9D8B030D-6E8A-4147-A177-3AD203B41FA5}">
                      <a16:colId xmlns:a16="http://schemas.microsoft.com/office/drawing/2014/main" val="1643954132"/>
                    </a:ext>
                  </a:extLst>
                </a:gridCol>
                <a:gridCol w="1330400">
                  <a:extLst>
                    <a:ext uri="{9D8B030D-6E8A-4147-A177-3AD203B41FA5}">
                      <a16:colId xmlns:a16="http://schemas.microsoft.com/office/drawing/2014/main" val="1226753267"/>
                    </a:ext>
                  </a:extLst>
                </a:gridCol>
                <a:gridCol w="1330400">
                  <a:extLst>
                    <a:ext uri="{9D8B030D-6E8A-4147-A177-3AD203B41FA5}">
                      <a16:colId xmlns:a16="http://schemas.microsoft.com/office/drawing/2014/main" val="2093757575"/>
                    </a:ext>
                  </a:extLst>
                </a:gridCol>
                <a:gridCol w="998668">
                  <a:extLst>
                    <a:ext uri="{9D8B030D-6E8A-4147-A177-3AD203B41FA5}">
                      <a16:colId xmlns:a16="http://schemas.microsoft.com/office/drawing/2014/main" val="1462872779"/>
                    </a:ext>
                  </a:extLst>
                </a:gridCol>
              </a:tblGrid>
              <a:tr h="467536">
                <a:tc>
                  <a:txBody>
                    <a:bodyPr/>
                    <a:lstStyle>
                      <a:lvl1pPr marL="0" algn="l" defTabSz="914400" rtl="0" eaLnBrk="1" latinLnBrk="0" hangingPunct="1">
                        <a:defRPr sz="1800" b="1" kern="1200">
                          <a:solidFill>
                            <a:schemeClr val="bg1"/>
                          </a:solidFill>
                          <a:latin typeface="Arial"/>
                        </a:defRPr>
                      </a:lvl1pPr>
                      <a:lvl2pPr marL="457200" algn="l" defTabSz="914400" rtl="0" eaLnBrk="1" latinLnBrk="0" hangingPunct="1">
                        <a:defRPr sz="1800" b="1" kern="1200">
                          <a:solidFill>
                            <a:schemeClr val="bg1"/>
                          </a:solidFill>
                          <a:latin typeface="Arial"/>
                        </a:defRPr>
                      </a:lvl2pPr>
                      <a:lvl3pPr marL="914400" algn="l" defTabSz="914400" rtl="0" eaLnBrk="1" latinLnBrk="0" hangingPunct="1">
                        <a:defRPr sz="1800" b="1" kern="1200">
                          <a:solidFill>
                            <a:schemeClr val="bg1"/>
                          </a:solidFill>
                          <a:latin typeface="Arial"/>
                        </a:defRPr>
                      </a:lvl3pPr>
                      <a:lvl4pPr marL="1371600" algn="l" defTabSz="914400" rtl="0" eaLnBrk="1" latinLnBrk="0" hangingPunct="1">
                        <a:defRPr sz="1800" b="1" kern="1200">
                          <a:solidFill>
                            <a:schemeClr val="bg1"/>
                          </a:solidFill>
                          <a:latin typeface="Arial"/>
                        </a:defRPr>
                      </a:lvl4pPr>
                      <a:lvl5pPr marL="1828800" algn="l" defTabSz="914400" rtl="0" eaLnBrk="1" latinLnBrk="0" hangingPunct="1">
                        <a:defRPr sz="1800" b="1" kern="1200">
                          <a:solidFill>
                            <a:schemeClr val="bg1"/>
                          </a:solidFill>
                          <a:latin typeface="Arial"/>
                        </a:defRPr>
                      </a:lvl5pPr>
                      <a:lvl6pPr marL="2286000" algn="l" defTabSz="914400" rtl="0" eaLnBrk="1" latinLnBrk="0" hangingPunct="1">
                        <a:defRPr sz="1800" b="1" kern="1200">
                          <a:solidFill>
                            <a:schemeClr val="bg1"/>
                          </a:solidFill>
                          <a:latin typeface="Arial"/>
                        </a:defRPr>
                      </a:lvl6pPr>
                      <a:lvl7pPr marL="2743200" algn="l" defTabSz="914400" rtl="0" eaLnBrk="1" latinLnBrk="0" hangingPunct="1">
                        <a:defRPr sz="1800" b="1" kern="1200">
                          <a:solidFill>
                            <a:schemeClr val="bg1"/>
                          </a:solidFill>
                          <a:latin typeface="Arial"/>
                        </a:defRPr>
                      </a:lvl7pPr>
                      <a:lvl8pPr marL="3200400" algn="l" defTabSz="914400" rtl="0" eaLnBrk="1" latinLnBrk="0" hangingPunct="1">
                        <a:defRPr sz="1800" b="1" kern="1200">
                          <a:solidFill>
                            <a:schemeClr val="bg1"/>
                          </a:solidFill>
                          <a:latin typeface="Arial"/>
                        </a:defRPr>
                      </a:lvl8pPr>
                      <a:lvl9pPr marL="3657600" algn="l" defTabSz="914400" rtl="0" eaLnBrk="1" latinLnBrk="0" hangingPunct="1">
                        <a:defRPr sz="1800" b="1" kern="1200">
                          <a:solidFill>
                            <a:schemeClr val="bg1"/>
                          </a:solidFill>
                          <a:latin typeface="Arial"/>
                        </a:defRPr>
                      </a:lvl9pPr>
                    </a:lstStyle>
                    <a:p>
                      <a:pPr marL="0" marR="0" algn="l">
                        <a:lnSpc>
                          <a:spcPct val="115000"/>
                        </a:lnSpc>
                        <a:spcBef>
                          <a:spcPts val="0"/>
                        </a:spcBef>
                        <a:spcAft>
                          <a:spcPts val="0"/>
                        </a:spcAft>
                      </a:pPr>
                      <a:r>
                        <a:rPr lang="en-US" sz="2000" dirty="0">
                          <a:effectLst/>
                          <a:latin typeface="Franklin Gothic Book" panose="020B0503020102020204" pitchFamily="34" charset="0"/>
                        </a:rPr>
                        <a:t> </a:t>
                      </a:r>
                      <a:endParaRPr lang="en-US" sz="20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51435" marR="51435" marT="0" marB="0" anchor="b"/>
                </a:tc>
                <a:tc>
                  <a:txBody>
                    <a:bodyPr/>
                    <a:lstStyle/>
                    <a:p>
                      <a:pPr marL="0" marR="0" algn="ctr">
                        <a:lnSpc>
                          <a:spcPct val="115000"/>
                        </a:lnSpc>
                        <a:spcBef>
                          <a:spcPts val="0"/>
                        </a:spcBef>
                        <a:spcAft>
                          <a:spcPts val="0"/>
                        </a:spcAft>
                      </a:pPr>
                      <a:r>
                        <a:rPr lang="en-US" sz="2000" dirty="0">
                          <a:solidFill>
                            <a:schemeClr val="tx1"/>
                          </a:solidFill>
                          <a:effectLst/>
                          <a:latin typeface="Franklin Gothic Book" panose="020B0503020102020204" pitchFamily="34" charset="0"/>
                          <a:ea typeface="Times New Roman" panose="02020603050405020304" pitchFamily="18" charset="0"/>
                          <a:cs typeface="Times New Roman" panose="02020603050405020304" pitchFamily="18" charset="0"/>
                        </a:rPr>
                        <a:t>Tested</a:t>
                      </a:r>
                    </a:p>
                  </a:txBody>
                  <a:tcPr marL="51435" marR="51435" marT="0" marB="0" anchor="b"/>
                </a:tc>
                <a:tc gridSpan="2">
                  <a:txBody>
                    <a:bodyPr/>
                    <a:lstStyle>
                      <a:lvl1pPr marL="0" algn="l" defTabSz="914400" rtl="0" eaLnBrk="1" latinLnBrk="0" hangingPunct="1">
                        <a:defRPr sz="1800" b="1" kern="1200">
                          <a:solidFill>
                            <a:schemeClr val="bg1"/>
                          </a:solidFill>
                          <a:latin typeface="Arial"/>
                        </a:defRPr>
                      </a:lvl1pPr>
                      <a:lvl2pPr marL="457200" algn="l" defTabSz="914400" rtl="0" eaLnBrk="1" latinLnBrk="0" hangingPunct="1">
                        <a:defRPr sz="1800" b="1" kern="1200">
                          <a:solidFill>
                            <a:schemeClr val="bg1"/>
                          </a:solidFill>
                          <a:latin typeface="Arial"/>
                        </a:defRPr>
                      </a:lvl2pPr>
                      <a:lvl3pPr marL="914400" algn="l" defTabSz="914400" rtl="0" eaLnBrk="1" latinLnBrk="0" hangingPunct="1">
                        <a:defRPr sz="1800" b="1" kern="1200">
                          <a:solidFill>
                            <a:schemeClr val="bg1"/>
                          </a:solidFill>
                          <a:latin typeface="Arial"/>
                        </a:defRPr>
                      </a:lvl3pPr>
                      <a:lvl4pPr marL="1371600" algn="l" defTabSz="914400" rtl="0" eaLnBrk="1" latinLnBrk="0" hangingPunct="1">
                        <a:defRPr sz="1800" b="1" kern="1200">
                          <a:solidFill>
                            <a:schemeClr val="bg1"/>
                          </a:solidFill>
                          <a:latin typeface="Arial"/>
                        </a:defRPr>
                      </a:lvl4pPr>
                      <a:lvl5pPr marL="1828800" algn="l" defTabSz="914400" rtl="0" eaLnBrk="1" latinLnBrk="0" hangingPunct="1">
                        <a:defRPr sz="1800" b="1" kern="1200">
                          <a:solidFill>
                            <a:schemeClr val="bg1"/>
                          </a:solidFill>
                          <a:latin typeface="Arial"/>
                        </a:defRPr>
                      </a:lvl5pPr>
                      <a:lvl6pPr marL="2286000" algn="l" defTabSz="914400" rtl="0" eaLnBrk="1" latinLnBrk="0" hangingPunct="1">
                        <a:defRPr sz="1800" b="1" kern="1200">
                          <a:solidFill>
                            <a:schemeClr val="bg1"/>
                          </a:solidFill>
                          <a:latin typeface="Arial"/>
                        </a:defRPr>
                      </a:lvl6pPr>
                      <a:lvl7pPr marL="2743200" algn="l" defTabSz="914400" rtl="0" eaLnBrk="1" latinLnBrk="0" hangingPunct="1">
                        <a:defRPr sz="1800" b="1" kern="1200">
                          <a:solidFill>
                            <a:schemeClr val="bg1"/>
                          </a:solidFill>
                          <a:latin typeface="Arial"/>
                        </a:defRPr>
                      </a:lvl7pPr>
                      <a:lvl8pPr marL="3200400" algn="l" defTabSz="914400" rtl="0" eaLnBrk="1" latinLnBrk="0" hangingPunct="1">
                        <a:defRPr sz="1800" b="1" kern="1200">
                          <a:solidFill>
                            <a:schemeClr val="bg1"/>
                          </a:solidFill>
                          <a:latin typeface="Arial"/>
                        </a:defRPr>
                      </a:lvl8pPr>
                      <a:lvl9pPr marL="3657600" algn="l" defTabSz="914400" rtl="0" eaLnBrk="1" latinLnBrk="0" hangingPunct="1">
                        <a:defRPr sz="1800" b="1" kern="1200">
                          <a:solidFill>
                            <a:schemeClr val="bg1"/>
                          </a:solidFill>
                          <a:latin typeface="Arial"/>
                        </a:defRPr>
                      </a:lvl9pPr>
                    </a:lstStyle>
                    <a:p>
                      <a:pPr marL="0" marR="0" algn="ctr">
                        <a:lnSpc>
                          <a:spcPct val="115000"/>
                        </a:lnSpc>
                        <a:spcBef>
                          <a:spcPts val="0"/>
                        </a:spcBef>
                        <a:spcAft>
                          <a:spcPts val="0"/>
                        </a:spcAft>
                      </a:pPr>
                      <a:r>
                        <a:rPr lang="en-US" sz="2000" dirty="0">
                          <a:solidFill>
                            <a:schemeClr val="tx1"/>
                          </a:solidFill>
                          <a:effectLst/>
                          <a:latin typeface="Franklin Gothic Book" panose="020B0503020102020204" pitchFamily="34" charset="0"/>
                        </a:rPr>
                        <a:t>LAg RITA Recent Infections</a:t>
                      </a:r>
                      <a:endParaRPr lang="en-US" sz="2000" dirty="0">
                        <a:solidFill>
                          <a:schemeClr val="tx1"/>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51435" marR="51435" marT="0" marB="0" anchor="b"/>
                </a:tc>
                <a:tc hMerge="1">
                  <a:txBody>
                    <a:bodyPr/>
                    <a:lstStyle/>
                    <a:p>
                      <a:endParaRPr lang="en-US"/>
                    </a:p>
                  </a:txBody>
                  <a:tcPr/>
                </a:tc>
                <a:extLst>
                  <a:ext uri="{0D108BD9-81ED-4DB2-BD59-A6C34878D82A}">
                    <a16:rowId xmlns:a16="http://schemas.microsoft.com/office/drawing/2014/main" val="2475020384"/>
                  </a:ext>
                </a:extLst>
              </a:tr>
              <a:tr h="467536">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marL="0" marR="0" algn="l">
                        <a:lnSpc>
                          <a:spcPct val="115000"/>
                        </a:lnSpc>
                        <a:spcBef>
                          <a:spcPts val="0"/>
                        </a:spcBef>
                        <a:spcAft>
                          <a:spcPts val="0"/>
                        </a:spcAft>
                      </a:pPr>
                      <a:r>
                        <a:rPr lang="en-US" sz="2000" dirty="0">
                          <a:effectLst/>
                          <a:latin typeface="Franklin Gothic Book" panose="020B0503020102020204" pitchFamily="34" charset="0"/>
                        </a:rPr>
                        <a:t>District</a:t>
                      </a:r>
                      <a:endParaRPr lang="en-US" sz="2000" b="1" dirty="0">
                        <a:solidFill>
                          <a:schemeClr val="tx1"/>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51435" marR="51435" marT="0" marB="0" anchor="b"/>
                </a:tc>
                <a:tc>
                  <a:txBody>
                    <a:bodyPr/>
                    <a:lstStyle/>
                    <a:p>
                      <a:pPr marL="0" marR="0" algn="ctr">
                        <a:lnSpc>
                          <a:spcPct val="115000"/>
                        </a:lnSpc>
                        <a:spcBef>
                          <a:spcPts val="0"/>
                        </a:spcBef>
                        <a:spcAft>
                          <a:spcPts val="0"/>
                        </a:spcAft>
                      </a:pPr>
                      <a:r>
                        <a:rPr lang="en-US" sz="2000" b="1" dirty="0">
                          <a:solidFill>
                            <a:schemeClr val="tx1"/>
                          </a:solidFill>
                          <a:effectLst/>
                          <a:latin typeface="Franklin Gothic Book" panose="020B0503020102020204" pitchFamily="34" charset="0"/>
                          <a:ea typeface="Times New Roman" panose="02020603050405020304" pitchFamily="18" charset="0"/>
                          <a:cs typeface="Times New Roman" panose="02020603050405020304" pitchFamily="18" charset="0"/>
                        </a:rPr>
                        <a:t>N</a:t>
                      </a:r>
                    </a:p>
                  </a:txBody>
                  <a:tcPr marL="51435" marR="51435" marT="0" marB="0" anchor="b"/>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2000" b="1" dirty="0">
                          <a:effectLst/>
                          <a:latin typeface="Franklin Gothic Book" panose="020B0503020102020204" pitchFamily="34" charset="0"/>
                        </a:rPr>
                        <a:t>#</a:t>
                      </a:r>
                      <a:endParaRPr lang="en-US" sz="2000" b="1" dirty="0">
                        <a:solidFill>
                          <a:schemeClr val="tx1"/>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51435" marR="51435" marT="0" marB="0" anchor="b"/>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2000" b="1" dirty="0">
                          <a:effectLst/>
                          <a:latin typeface="Franklin Gothic Book" panose="020B0503020102020204" pitchFamily="34" charset="0"/>
                        </a:rPr>
                        <a:t>%</a:t>
                      </a:r>
                      <a:endParaRPr lang="en-US" sz="2000" b="1" dirty="0">
                        <a:solidFill>
                          <a:schemeClr val="tx1"/>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51435" marR="51435" marT="0" marB="0" anchor="b"/>
                </a:tc>
                <a:extLst>
                  <a:ext uri="{0D108BD9-81ED-4DB2-BD59-A6C34878D82A}">
                    <a16:rowId xmlns:a16="http://schemas.microsoft.com/office/drawing/2014/main" val="2303807239"/>
                  </a:ext>
                </a:extLst>
              </a:tr>
              <a:tr h="467536">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marL="0" marR="0" algn="l">
                        <a:lnSpc>
                          <a:spcPct val="115000"/>
                        </a:lnSpc>
                        <a:spcBef>
                          <a:spcPts val="0"/>
                        </a:spcBef>
                        <a:spcAft>
                          <a:spcPts val="0"/>
                        </a:spcAft>
                      </a:pPr>
                      <a:r>
                        <a:rPr lang="en-US" sz="2000" dirty="0">
                          <a:effectLst/>
                          <a:latin typeface="Franklin Gothic Book" panose="020B0503020102020204" pitchFamily="34" charset="0"/>
                        </a:rPr>
                        <a:t>    Blantyre </a:t>
                      </a:r>
                      <a:endParaRPr lang="en-US" sz="2000" b="0" dirty="0">
                        <a:solidFill>
                          <a:schemeClr val="tx1"/>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51435" marR="51435" marT="0" marB="0" anchor="b"/>
                </a:tc>
                <a:tc>
                  <a:txBody>
                    <a:bodyPr/>
                    <a:lstStyle/>
                    <a:p>
                      <a:pPr marL="0" marR="0" algn="ctr">
                        <a:lnSpc>
                          <a:spcPct val="115000"/>
                        </a:lnSpc>
                        <a:spcBef>
                          <a:spcPts val="0"/>
                        </a:spcBef>
                        <a:spcAft>
                          <a:spcPts val="0"/>
                        </a:spcAft>
                      </a:pPr>
                      <a:r>
                        <a:rPr lang="en-US" sz="2000" b="0" dirty="0">
                          <a:solidFill>
                            <a:schemeClr val="tx1"/>
                          </a:solidFill>
                          <a:effectLst/>
                          <a:latin typeface="Franklin Gothic Book" panose="020B0503020102020204" pitchFamily="34" charset="0"/>
                          <a:ea typeface="Times New Roman" panose="02020603050405020304" pitchFamily="18" charset="0"/>
                          <a:cs typeface="Times New Roman" panose="02020603050405020304" pitchFamily="18" charset="0"/>
                        </a:rPr>
                        <a:t>184</a:t>
                      </a:r>
                    </a:p>
                  </a:txBody>
                  <a:tcPr marL="51435" marR="51435" marT="0" marB="0" anchor="b"/>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2000" dirty="0">
                          <a:effectLst/>
                          <a:latin typeface="Franklin Gothic Book" panose="020B0503020102020204" pitchFamily="34" charset="0"/>
                        </a:rPr>
                        <a:t>22</a:t>
                      </a:r>
                      <a:endParaRPr lang="en-US" sz="2000" b="0" dirty="0">
                        <a:solidFill>
                          <a:schemeClr val="tx1"/>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51435" marR="51435" marT="0" marB="0" anchor="b"/>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2000" dirty="0">
                          <a:effectLst/>
                          <a:latin typeface="Franklin Gothic Book" panose="020B0503020102020204" pitchFamily="34" charset="0"/>
                        </a:rPr>
                        <a:t>12.0</a:t>
                      </a:r>
                      <a:endParaRPr lang="en-US" sz="2000" b="0" dirty="0">
                        <a:solidFill>
                          <a:schemeClr val="tx1"/>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51435" marR="51435" marT="0" marB="0" anchor="b"/>
                </a:tc>
                <a:extLst>
                  <a:ext uri="{0D108BD9-81ED-4DB2-BD59-A6C34878D82A}">
                    <a16:rowId xmlns:a16="http://schemas.microsoft.com/office/drawing/2014/main" val="4140137923"/>
                  </a:ext>
                </a:extLst>
              </a:tr>
              <a:tr h="467536">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marL="0" marR="0" algn="l">
                        <a:lnSpc>
                          <a:spcPct val="115000"/>
                        </a:lnSpc>
                        <a:spcBef>
                          <a:spcPts val="0"/>
                        </a:spcBef>
                        <a:spcAft>
                          <a:spcPts val="0"/>
                        </a:spcAft>
                      </a:pPr>
                      <a:r>
                        <a:rPr lang="en-US" sz="2000" dirty="0">
                          <a:effectLst/>
                          <a:latin typeface="Franklin Gothic Book" panose="020B0503020102020204" pitchFamily="34" charset="0"/>
                        </a:rPr>
                        <a:t>    Lilongwe </a:t>
                      </a:r>
                      <a:endParaRPr lang="en-US" sz="2000" b="0" dirty="0">
                        <a:solidFill>
                          <a:schemeClr val="tx1"/>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51435" marR="51435" marT="0" marB="0" anchor="b"/>
                </a:tc>
                <a:tc>
                  <a:txBody>
                    <a:bodyPr/>
                    <a:lstStyle/>
                    <a:p>
                      <a:pPr marL="0" marR="0" algn="ctr">
                        <a:lnSpc>
                          <a:spcPct val="115000"/>
                        </a:lnSpc>
                        <a:spcBef>
                          <a:spcPts val="0"/>
                        </a:spcBef>
                        <a:spcAft>
                          <a:spcPts val="0"/>
                        </a:spcAft>
                      </a:pPr>
                      <a:r>
                        <a:rPr lang="en-US" sz="2000" b="0" dirty="0">
                          <a:solidFill>
                            <a:schemeClr val="tx1"/>
                          </a:solidFill>
                          <a:effectLst/>
                          <a:latin typeface="Franklin Gothic Book" panose="020B0503020102020204" pitchFamily="34" charset="0"/>
                          <a:ea typeface="Times New Roman" panose="02020603050405020304" pitchFamily="18" charset="0"/>
                          <a:cs typeface="Times New Roman" panose="02020603050405020304" pitchFamily="18" charset="0"/>
                        </a:rPr>
                        <a:t>224</a:t>
                      </a:r>
                    </a:p>
                  </a:txBody>
                  <a:tcPr marL="51435" marR="51435" marT="0" marB="0" anchor="b"/>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2000" dirty="0">
                          <a:effectLst/>
                          <a:latin typeface="Franklin Gothic Book" panose="020B0503020102020204" pitchFamily="34" charset="0"/>
                        </a:rPr>
                        <a:t>32</a:t>
                      </a:r>
                      <a:endParaRPr lang="en-US" sz="2000" b="0" dirty="0">
                        <a:solidFill>
                          <a:schemeClr val="tx1"/>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51435" marR="51435" marT="0" marB="0" anchor="b"/>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2000" dirty="0">
                          <a:effectLst/>
                          <a:latin typeface="Franklin Gothic Book" panose="020B0503020102020204" pitchFamily="34" charset="0"/>
                        </a:rPr>
                        <a:t>14.3</a:t>
                      </a:r>
                      <a:endParaRPr lang="en-US" sz="2000" b="0" dirty="0">
                        <a:solidFill>
                          <a:schemeClr val="tx1"/>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51435" marR="51435" marT="0" marB="0" anchor="b"/>
                </a:tc>
                <a:extLst>
                  <a:ext uri="{0D108BD9-81ED-4DB2-BD59-A6C34878D82A}">
                    <a16:rowId xmlns:a16="http://schemas.microsoft.com/office/drawing/2014/main" val="2493792454"/>
                  </a:ext>
                </a:extLst>
              </a:tr>
              <a:tr h="467536">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marL="0" marR="0" algn="l">
                        <a:lnSpc>
                          <a:spcPct val="115000"/>
                        </a:lnSpc>
                        <a:spcBef>
                          <a:spcPts val="0"/>
                        </a:spcBef>
                        <a:spcAft>
                          <a:spcPts val="0"/>
                        </a:spcAft>
                      </a:pPr>
                      <a:r>
                        <a:rPr lang="en-US" sz="2000" dirty="0">
                          <a:effectLst/>
                          <a:latin typeface="Franklin Gothic Book" panose="020B0503020102020204" pitchFamily="34" charset="0"/>
                        </a:rPr>
                        <a:t>    </a:t>
                      </a:r>
                      <a:r>
                        <a:rPr lang="en-US" sz="2000" dirty="0" err="1">
                          <a:effectLst/>
                          <a:latin typeface="Franklin Gothic Book" panose="020B0503020102020204" pitchFamily="34" charset="0"/>
                        </a:rPr>
                        <a:t>Machinga</a:t>
                      </a:r>
                      <a:r>
                        <a:rPr lang="en-US" sz="2000" dirty="0">
                          <a:effectLst/>
                          <a:latin typeface="Franklin Gothic Book" panose="020B0503020102020204" pitchFamily="34" charset="0"/>
                        </a:rPr>
                        <a:t> </a:t>
                      </a:r>
                      <a:endParaRPr lang="en-US" sz="2000" b="0" dirty="0">
                        <a:solidFill>
                          <a:schemeClr val="tx1"/>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51435" marR="51435" marT="0" marB="0" anchor="b"/>
                </a:tc>
                <a:tc>
                  <a:txBody>
                    <a:bodyPr/>
                    <a:lstStyle/>
                    <a:p>
                      <a:pPr marL="0" marR="0" algn="ctr">
                        <a:lnSpc>
                          <a:spcPct val="115000"/>
                        </a:lnSpc>
                        <a:spcBef>
                          <a:spcPts val="0"/>
                        </a:spcBef>
                        <a:spcAft>
                          <a:spcPts val="0"/>
                        </a:spcAft>
                      </a:pPr>
                      <a:r>
                        <a:rPr lang="en-US" sz="2000" b="0" dirty="0">
                          <a:solidFill>
                            <a:schemeClr val="tx1"/>
                          </a:solidFill>
                          <a:effectLst/>
                          <a:latin typeface="Franklin Gothic Book" panose="020B0503020102020204" pitchFamily="34" charset="0"/>
                          <a:ea typeface="Times New Roman" panose="02020603050405020304" pitchFamily="18" charset="0"/>
                          <a:cs typeface="Times New Roman" panose="02020603050405020304" pitchFamily="18" charset="0"/>
                        </a:rPr>
                        <a:t>83</a:t>
                      </a:r>
                    </a:p>
                  </a:txBody>
                  <a:tcPr marL="51435" marR="51435" marT="0" marB="0" anchor="b"/>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2000" dirty="0">
                          <a:effectLst/>
                          <a:latin typeface="Franklin Gothic Book" panose="020B0503020102020204" pitchFamily="34" charset="0"/>
                        </a:rPr>
                        <a:t>9</a:t>
                      </a:r>
                      <a:endParaRPr lang="en-US" sz="2000" b="0" dirty="0">
                        <a:solidFill>
                          <a:schemeClr val="tx1"/>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51435" marR="51435" marT="0" marB="0" anchor="b"/>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2000" dirty="0">
                          <a:effectLst/>
                          <a:latin typeface="Franklin Gothic Book" panose="020B0503020102020204" pitchFamily="34" charset="0"/>
                        </a:rPr>
                        <a:t>10.8</a:t>
                      </a:r>
                      <a:endParaRPr lang="en-US" sz="2000" b="0" dirty="0">
                        <a:solidFill>
                          <a:schemeClr val="tx1"/>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51435" marR="51435" marT="0" marB="0" anchor="b"/>
                </a:tc>
                <a:extLst>
                  <a:ext uri="{0D108BD9-81ED-4DB2-BD59-A6C34878D82A}">
                    <a16:rowId xmlns:a16="http://schemas.microsoft.com/office/drawing/2014/main" val="2656166449"/>
                  </a:ext>
                </a:extLst>
              </a:tr>
              <a:tr h="467536">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marL="0" marR="0" algn="l">
                        <a:lnSpc>
                          <a:spcPct val="115000"/>
                        </a:lnSpc>
                        <a:spcBef>
                          <a:spcPts val="0"/>
                        </a:spcBef>
                        <a:spcAft>
                          <a:spcPts val="0"/>
                        </a:spcAft>
                      </a:pPr>
                      <a:r>
                        <a:rPr lang="en-US" sz="2000" dirty="0">
                          <a:effectLst/>
                          <a:latin typeface="Franklin Gothic Book" panose="020B0503020102020204" pitchFamily="34" charset="0"/>
                        </a:rPr>
                        <a:t>    </a:t>
                      </a:r>
                      <a:r>
                        <a:rPr lang="en-US" sz="2000" dirty="0" err="1">
                          <a:effectLst/>
                          <a:latin typeface="Franklin Gothic Book" panose="020B0503020102020204" pitchFamily="34" charset="0"/>
                        </a:rPr>
                        <a:t>Zomba</a:t>
                      </a:r>
                      <a:r>
                        <a:rPr lang="en-US" sz="2000" dirty="0">
                          <a:effectLst/>
                          <a:latin typeface="Franklin Gothic Book" panose="020B0503020102020204" pitchFamily="34" charset="0"/>
                        </a:rPr>
                        <a:t> </a:t>
                      </a:r>
                      <a:endParaRPr lang="en-US" sz="2000" b="0" dirty="0">
                        <a:solidFill>
                          <a:schemeClr val="tx1"/>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51435" marR="51435" marT="0" marB="0" anchor="b"/>
                </a:tc>
                <a:tc>
                  <a:txBody>
                    <a:bodyPr/>
                    <a:lstStyle/>
                    <a:p>
                      <a:pPr marL="0" marR="0" algn="ctr">
                        <a:lnSpc>
                          <a:spcPct val="115000"/>
                        </a:lnSpc>
                        <a:spcBef>
                          <a:spcPts val="0"/>
                        </a:spcBef>
                        <a:spcAft>
                          <a:spcPts val="0"/>
                        </a:spcAft>
                      </a:pPr>
                      <a:r>
                        <a:rPr lang="en-US" sz="2000" b="0" dirty="0">
                          <a:solidFill>
                            <a:schemeClr val="tx1"/>
                          </a:solidFill>
                          <a:effectLst/>
                          <a:latin typeface="Franklin Gothic Book" panose="020B0503020102020204" pitchFamily="34" charset="0"/>
                          <a:ea typeface="Times New Roman" panose="02020603050405020304" pitchFamily="18" charset="0"/>
                          <a:cs typeface="Times New Roman" panose="02020603050405020304" pitchFamily="18" charset="0"/>
                        </a:rPr>
                        <a:t>98</a:t>
                      </a:r>
                    </a:p>
                  </a:txBody>
                  <a:tcPr marL="51435" marR="51435" marT="0" marB="0" anchor="b"/>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2000" dirty="0">
                          <a:effectLst/>
                          <a:latin typeface="Franklin Gothic Book" panose="020B0503020102020204" pitchFamily="34" charset="0"/>
                        </a:rPr>
                        <a:t>5</a:t>
                      </a:r>
                      <a:endParaRPr lang="en-US" sz="2000" b="0" dirty="0">
                        <a:solidFill>
                          <a:schemeClr val="tx1"/>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51435" marR="51435" marT="0" marB="0" anchor="b"/>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2000" dirty="0">
                          <a:effectLst/>
                          <a:latin typeface="Franklin Gothic Book" panose="020B0503020102020204" pitchFamily="34" charset="0"/>
                        </a:rPr>
                        <a:t>5.1</a:t>
                      </a:r>
                      <a:endParaRPr lang="en-US" sz="2000" b="0" dirty="0">
                        <a:solidFill>
                          <a:schemeClr val="tx1"/>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51435" marR="51435" marT="0" marB="0" anchor="b"/>
                </a:tc>
                <a:extLst>
                  <a:ext uri="{0D108BD9-81ED-4DB2-BD59-A6C34878D82A}">
                    <a16:rowId xmlns:a16="http://schemas.microsoft.com/office/drawing/2014/main" val="1365649589"/>
                  </a:ext>
                </a:extLst>
              </a:tr>
              <a:tr h="467536">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marL="0" marR="0" algn="l">
                        <a:lnSpc>
                          <a:spcPct val="115000"/>
                        </a:lnSpc>
                        <a:spcBef>
                          <a:spcPts val="0"/>
                        </a:spcBef>
                        <a:spcAft>
                          <a:spcPts val="0"/>
                        </a:spcAft>
                      </a:pPr>
                      <a:r>
                        <a:rPr lang="pt-PT" sz="2000" b="1" dirty="0">
                          <a:effectLst/>
                          <a:latin typeface="Franklin Gothic Book" panose="020B0503020102020204" pitchFamily="34" charset="0"/>
                        </a:rPr>
                        <a:t>Total </a:t>
                      </a:r>
                      <a:endParaRPr lang="en-US" sz="2000" b="1" dirty="0">
                        <a:solidFill>
                          <a:schemeClr val="tx1"/>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51435" marR="51435" marT="0" marB="0" anchor="b"/>
                </a:tc>
                <a:tc>
                  <a:txBody>
                    <a:bodyPr/>
                    <a:lstStyle/>
                    <a:p>
                      <a:pPr marL="0" marR="0" algn="ctr">
                        <a:lnSpc>
                          <a:spcPct val="115000"/>
                        </a:lnSpc>
                        <a:spcBef>
                          <a:spcPts val="0"/>
                        </a:spcBef>
                        <a:spcAft>
                          <a:spcPts val="0"/>
                        </a:spcAft>
                      </a:pPr>
                      <a:r>
                        <a:rPr lang="en-US" sz="2000" b="1" dirty="0">
                          <a:solidFill>
                            <a:schemeClr val="tx1"/>
                          </a:solidFill>
                          <a:effectLst/>
                          <a:latin typeface="Franklin Gothic Book" panose="020B0503020102020204" pitchFamily="34" charset="0"/>
                          <a:ea typeface="Times New Roman" panose="02020603050405020304" pitchFamily="18" charset="0"/>
                          <a:cs typeface="Times New Roman" panose="02020603050405020304" pitchFamily="18" charset="0"/>
                        </a:rPr>
                        <a:t>589</a:t>
                      </a:r>
                    </a:p>
                  </a:txBody>
                  <a:tcPr marL="51435" marR="51435" marT="0" marB="0" anchor="b"/>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pt-PT" sz="2000" b="1" dirty="0">
                          <a:effectLst/>
                          <a:latin typeface="Franklin Gothic Book" panose="020B0503020102020204" pitchFamily="34" charset="0"/>
                        </a:rPr>
                        <a:t>68</a:t>
                      </a:r>
                      <a:endParaRPr lang="en-US" sz="2000" b="1" dirty="0">
                        <a:solidFill>
                          <a:schemeClr val="tx1"/>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51435" marR="51435" marT="0" marB="0" anchor="b"/>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pt-PT" sz="2000" b="1" dirty="0">
                          <a:effectLst/>
                          <a:latin typeface="Franklin Gothic Book" panose="020B0503020102020204" pitchFamily="34" charset="0"/>
                        </a:rPr>
                        <a:t>11.7</a:t>
                      </a:r>
                      <a:endParaRPr lang="en-US" sz="2000" b="1" dirty="0">
                        <a:solidFill>
                          <a:schemeClr val="tx1"/>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51435" marR="51435" marT="0" marB="0" anchor="b"/>
                </a:tc>
                <a:extLst>
                  <a:ext uri="{0D108BD9-81ED-4DB2-BD59-A6C34878D82A}">
                    <a16:rowId xmlns:a16="http://schemas.microsoft.com/office/drawing/2014/main" val="1959981232"/>
                  </a:ext>
                </a:extLst>
              </a:tr>
            </a:tbl>
          </a:graphicData>
        </a:graphic>
      </p:graphicFrame>
      <p:sp>
        <p:nvSpPr>
          <p:cNvPr id="2" name="Rectangle 1"/>
          <p:cNvSpPr/>
          <p:nvPr/>
        </p:nvSpPr>
        <p:spPr>
          <a:xfrm>
            <a:off x="7389846" y="2042753"/>
            <a:ext cx="4366726" cy="2682786"/>
          </a:xfrm>
          <a:prstGeom prst="rect">
            <a:avLst/>
          </a:prstGeom>
          <a:solidFill>
            <a:schemeClr val="accent6">
              <a:lumMod val="20000"/>
              <a:lumOff val="80000"/>
            </a:schemeClr>
          </a:solidFill>
        </p:spPr>
        <p:txBody>
          <a:bodyPr wrap="square">
            <a:spAutoFit/>
          </a:bodyPr>
          <a:lstStyle/>
          <a:p>
            <a:pPr marL="342900" indent="-342900">
              <a:spcAft>
                <a:spcPts val="450"/>
              </a:spcAft>
              <a:buFont typeface="Arial" panose="020B0604020202020204" pitchFamily="34" charset="0"/>
              <a:buChar char="•"/>
            </a:pPr>
            <a:r>
              <a:rPr lang="en-US" sz="2000" dirty="0">
                <a:latin typeface="Franklin Gothic Book" panose="020B0503020102020204" pitchFamily="34" charset="0"/>
              </a:rPr>
              <a:t>About 1 in10 newly diagnosed pregnant AGYW at ANC were recently infected.</a:t>
            </a:r>
          </a:p>
          <a:p>
            <a:pPr marL="342900" lvl="2" indent="-342900">
              <a:spcAft>
                <a:spcPts val="450"/>
              </a:spcAft>
              <a:buFont typeface="Arial" panose="020B0604020202020204" pitchFamily="34" charset="0"/>
              <a:buChar char="•"/>
            </a:pPr>
            <a:r>
              <a:rPr lang="en-US" sz="2000" dirty="0">
                <a:latin typeface="Franklin Gothic Book" panose="020B0503020102020204" pitchFamily="34" charset="0"/>
              </a:rPr>
              <a:t>Proportion of recent infections was lower in Zomba than other districts.</a:t>
            </a:r>
          </a:p>
          <a:p>
            <a:pPr marL="342900" lvl="2" indent="-342900">
              <a:spcAft>
                <a:spcPts val="450"/>
              </a:spcAft>
              <a:buFont typeface="Arial" panose="020B0604020202020204" pitchFamily="34" charset="0"/>
              <a:buChar char="•"/>
            </a:pPr>
            <a:r>
              <a:rPr lang="en-US" sz="2000" dirty="0">
                <a:latin typeface="Franklin Gothic Book" panose="020B0503020102020204" pitchFamily="34" charset="0"/>
              </a:rPr>
              <a:t>Results indicated that AGYW were not being tested frequently/early enough.</a:t>
            </a:r>
          </a:p>
        </p:txBody>
      </p:sp>
      <p:sp>
        <p:nvSpPr>
          <p:cNvPr id="3" name="Title 2"/>
          <p:cNvSpPr>
            <a:spLocks noGrp="1"/>
          </p:cNvSpPr>
          <p:nvPr>
            <p:ph type="title"/>
          </p:nvPr>
        </p:nvSpPr>
        <p:spPr>
          <a:xfrm>
            <a:off x="545507" y="22676"/>
            <a:ext cx="10691084" cy="1143000"/>
          </a:xfrm>
        </p:spPr>
        <p:txBody>
          <a:bodyPr/>
          <a:lstStyle/>
          <a:p>
            <a:r>
              <a:rPr lang="en-US" dirty="0"/>
              <a:t>HIV Recency Pilot Results</a:t>
            </a:r>
          </a:p>
        </p:txBody>
      </p:sp>
    </p:spTree>
    <p:extLst>
      <p:ext uri="{BB962C8B-B14F-4D97-AF65-F5344CB8AC3E}">
        <p14:creationId xmlns:p14="http://schemas.microsoft.com/office/powerpoint/2010/main" val="771627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15821" y="250698"/>
            <a:ext cx="11105618" cy="1143000"/>
          </a:xfrm>
        </p:spPr>
        <p:txBody>
          <a:bodyPr>
            <a:normAutofit/>
          </a:bodyPr>
          <a:lstStyle/>
          <a:p>
            <a:pPr algn="ctr">
              <a:lnSpc>
                <a:spcPct val="100000"/>
              </a:lnSpc>
            </a:pPr>
            <a:r>
              <a:rPr lang="en-US" sz="3200" dirty="0">
                <a:solidFill>
                  <a:srgbClr val="ED1C24"/>
                </a:solidFill>
              </a:rPr>
              <a:t>Estimates of HIV Incidence Among Pregnant </a:t>
            </a:r>
            <a:r>
              <a:rPr lang="en-US" sz="3200" dirty="0" err="1">
                <a:solidFill>
                  <a:srgbClr val="ED1C24"/>
                </a:solidFill>
              </a:rPr>
              <a:t>AGYW</a:t>
            </a:r>
            <a:r>
              <a:rPr lang="en-US" sz="3200" dirty="0">
                <a:solidFill>
                  <a:srgbClr val="ED1C24"/>
                </a:solidFill>
              </a:rPr>
              <a:t>, 2017-2018</a:t>
            </a:r>
          </a:p>
        </p:txBody>
      </p:sp>
      <p:pic>
        <p:nvPicPr>
          <p:cNvPr id="3" name="Picture 2">
            <a:extLst>
              <a:ext uri="{FF2B5EF4-FFF2-40B4-BE49-F238E27FC236}">
                <a16:creationId xmlns:a16="http://schemas.microsoft.com/office/drawing/2014/main" id="{A3FE3AB1-C478-A54F-A55A-DE16FA784340}"/>
              </a:ext>
            </a:extLst>
          </p:cNvPr>
          <p:cNvPicPr>
            <a:picLocks noChangeAspect="1"/>
          </p:cNvPicPr>
          <p:nvPr/>
        </p:nvPicPr>
        <p:blipFill>
          <a:blip r:embed="rId3"/>
          <a:stretch>
            <a:fillRect/>
          </a:stretch>
        </p:blipFill>
        <p:spPr>
          <a:xfrm>
            <a:off x="1158480" y="1123673"/>
            <a:ext cx="10020300" cy="4902200"/>
          </a:xfrm>
          <a:prstGeom prst="rect">
            <a:avLst/>
          </a:prstGeom>
        </p:spPr>
      </p:pic>
    </p:spTree>
    <p:extLst>
      <p:ext uri="{BB962C8B-B14F-4D97-AF65-F5344CB8AC3E}">
        <p14:creationId xmlns:p14="http://schemas.microsoft.com/office/powerpoint/2010/main" val="3386393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ED1C24"/>
                </a:solidFill>
              </a:rPr>
              <a:t>Correlation of Asante </a:t>
            </a:r>
            <a:r>
              <a:rPr lang="en-US" sz="3600" dirty="0" err="1">
                <a:solidFill>
                  <a:srgbClr val="ED1C24"/>
                </a:solidFill>
              </a:rPr>
              <a:t>RTRI</a:t>
            </a:r>
            <a:r>
              <a:rPr lang="en-US" sz="3600" dirty="0">
                <a:solidFill>
                  <a:srgbClr val="ED1C24"/>
                </a:solidFill>
              </a:rPr>
              <a:t> with LAg-Avidity</a:t>
            </a:r>
          </a:p>
        </p:txBody>
      </p:sp>
      <p:sp>
        <p:nvSpPr>
          <p:cNvPr id="4" name="TextBox 3"/>
          <p:cNvSpPr txBox="1"/>
          <p:nvPr/>
        </p:nvSpPr>
        <p:spPr>
          <a:xfrm>
            <a:off x="7766698" y="1702178"/>
            <a:ext cx="3674822" cy="3416320"/>
          </a:xfrm>
          <a:prstGeom prst="rect">
            <a:avLst/>
          </a:prstGeom>
          <a:solidFill>
            <a:schemeClr val="accent6">
              <a:lumMod val="20000"/>
              <a:lumOff val="80000"/>
            </a:schemeClr>
          </a:solidFill>
        </p:spPr>
        <p:txBody>
          <a:bodyPr wrap="square" rtlCol="0">
            <a:spAutoFit/>
          </a:bodyPr>
          <a:lstStyle/>
          <a:p>
            <a:r>
              <a:rPr lang="en-US" sz="2400" dirty="0"/>
              <a:t>N=370 </a:t>
            </a:r>
          </a:p>
          <a:p>
            <a:r>
              <a:rPr lang="en-US" sz="2400" dirty="0"/>
              <a:t>95% agreement</a:t>
            </a:r>
          </a:p>
          <a:p>
            <a:r>
              <a:rPr lang="en-US" sz="2400" dirty="0"/>
              <a:t>Kappa = 0.82</a:t>
            </a:r>
          </a:p>
          <a:p>
            <a:endParaRPr lang="en-US" sz="2400" dirty="0"/>
          </a:p>
          <a:p>
            <a:r>
              <a:rPr lang="en-US" sz="2400" dirty="0"/>
              <a:t>Strong agreement between Asante </a:t>
            </a:r>
            <a:r>
              <a:rPr lang="en-US" sz="2400" dirty="0" err="1"/>
              <a:t>RTRI</a:t>
            </a:r>
            <a:r>
              <a:rPr lang="en-US" sz="2400" dirty="0"/>
              <a:t> and LAg when performed in lab and viral load testing included. </a:t>
            </a:r>
          </a:p>
          <a:p>
            <a:endParaRPr lang="en-US" sz="2400" dirty="0"/>
          </a:p>
        </p:txBody>
      </p:sp>
      <p:graphicFrame>
        <p:nvGraphicFramePr>
          <p:cNvPr id="6" name="Table 5"/>
          <p:cNvGraphicFramePr>
            <a:graphicFrameLocks noGrp="1"/>
          </p:cNvGraphicFramePr>
          <p:nvPr>
            <p:extLst>
              <p:ext uri="{D42A27DB-BD31-4B8C-83A1-F6EECF244321}">
                <p14:modId xmlns:p14="http://schemas.microsoft.com/office/powerpoint/2010/main" val="1668923258"/>
              </p:ext>
            </p:extLst>
          </p:nvPr>
        </p:nvGraphicFramePr>
        <p:xfrm>
          <a:off x="559838" y="1558212"/>
          <a:ext cx="6783356" cy="3704252"/>
        </p:xfrm>
        <a:graphic>
          <a:graphicData uri="http://schemas.openxmlformats.org/drawingml/2006/table">
            <a:tbl>
              <a:tblPr firstRow="1" bandRow="1">
                <a:tableStyleId>{93296810-A885-4BE3-A3E7-6D5BEEA58F35}</a:tableStyleId>
              </a:tblPr>
              <a:tblGrid>
                <a:gridCol w="1695839">
                  <a:extLst>
                    <a:ext uri="{9D8B030D-6E8A-4147-A177-3AD203B41FA5}">
                      <a16:colId xmlns:a16="http://schemas.microsoft.com/office/drawing/2014/main" val="3305278459"/>
                    </a:ext>
                  </a:extLst>
                </a:gridCol>
                <a:gridCol w="1695839">
                  <a:extLst>
                    <a:ext uri="{9D8B030D-6E8A-4147-A177-3AD203B41FA5}">
                      <a16:colId xmlns:a16="http://schemas.microsoft.com/office/drawing/2014/main" val="4050475543"/>
                    </a:ext>
                  </a:extLst>
                </a:gridCol>
                <a:gridCol w="1695839">
                  <a:extLst>
                    <a:ext uri="{9D8B030D-6E8A-4147-A177-3AD203B41FA5}">
                      <a16:colId xmlns:a16="http://schemas.microsoft.com/office/drawing/2014/main" val="2567682384"/>
                    </a:ext>
                  </a:extLst>
                </a:gridCol>
                <a:gridCol w="1695839">
                  <a:extLst>
                    <a:ext uri="{9D8B030D-6E8A-4147-A177-3AD203B41FA5}">
                      <a16:colId xmlns:a16="http://schemas.microsoft.com/office/drawing/2014/main" val="4208453038"/>
                    </a:ext>
                  </a:extLst>
                </a:gridCol>
              </a:tblGrid>
              <a:tr h="1035065">
                <a:tc rowSpan="4">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latin typeface="Franklin Gothic Book" panose="020B0503020102020204" pitchFamily="34" charset="0"/>
                        </a:rPr>
                        <a:t>Asante visual at lab with </a:t>
                      </a:r>
                      <a:r>
                        <a:rPr lang="en-US" sz="2400" dirty="0" err="1">
                          <a:latin typeface="Franklin Gothic Book" panose="020B0503020102020204" pitchFamily="34" charset="0"/>
                        </a:rPr>
                        <a:t>VL</a:t>
                      </a:r>
                      <a:endParaRPr lang="en-US" sz="2400" dirty="0">
                        <a:latin typeface="Franklin Gothic Book" panose="020B0503020102020204" pitchFamily="34" charset="0"/>
                      </a:endParaRPr>
                    </a:p>
                    <a:p>
                      <a:endParaRPr lang="en-US" sz="2400" dirty="0">
                        <a:latin typeface="Franklin Gothic Book" panose="020B0503020102020204" pitchFamily="34" charset="0"/>
                      </a:endParaRPr>
                    </a:p>
                  </a:txBody>
                  <a:tcPr anchor="ctr">
                    <a:solidFill>
                      <a:srgbClr val="ED1C24"/>
                    </a:solidFill>
                  </a:tcPr>
                </a:tc>
                <a:tc gridSpan="3">
                  <a:txBody>
                    <a:bodyPr/>
                    <a:lstStyle/>
                    <a:p>
                      <a:pPr algn="ctr"/>
                      <a:r>
                        <a:rPr lang="en-US" sz="2400" dirty="0">
                          <a:latin typeface="Franklin Gothic Book" panose="020B0503020102020204" pitchFamily="34" charset="0"/>
                        </a:rPr>
                        <a:t>LAg avidity </a:t>
                      </a:r>
                      <a:r>
                        <a:rPr lang="en-US" sz="2400" dirty="0" err="1">
                          <a:latin typeface="Franklin Gothic Book" panose="020B0503020102020204" pitchFamily="34" charset="0"/>
                        </a:rPr>
                        <a:t>EIA</a:t>
                      </a:r>
                      <a:r>
                        <a:rPr lang="en-US" sz="2400" dirty="0">
                          <a:latin typeface="Franklin Gothic Book" panose="020B0503020102020204" pitchFamily="34" charset="0"/>
                        </a:rPr>
                        <a:t> </a:t>
                      </a:r>
                    </a:p>
                    <a:p>
                      <a:pPr algn="ctr"/>
                      <a:r>
                        <a:rPr lang="en-US" sz="2400" dirty="0">
                          <a:latin typeface="Franklin Gothic Book" panose="020B0503020102020204" pitchFamily="34" charset="0"/>
                        </a:rPr>
                        <a:t> with </a:t>
                      </a:r>
                      <a:r>
                        <a:rPr lang="en-US" sz="2400" dirty="0" err="1">
                          <a:latin typeface="Franklin Gothic Book" panose="020B0503020102020204" pitchFamily="34" charset="0"/>
                        </a:rPr>
                        <a:t>VL</a:t>
                      </a:r>
                      <a:endParaRPr lang="en-US" sz="2400" dirty="0">
                        <a:latin typeface="Franklin Gothic Book" panose="020B0503020102020204" pitchFamily="34" charset="0"/>
                      </a:endParaRPr>
                    </a:p>
                  </a:txBody>
                  <a:tcPr>
                    <a:solidFill>
                      <a:srgbClr val="E8303B"/>
                    </a:solidFill>
                  </a:tcPr>
                </a:tc>
                <a:tc hMerge="1">
                  <a:txBody>
                    <a:bodyPr/>
                    <a:lstStyle/>
                    <a:p>
                      <a:pPr algn="ctr"/>
                      <a:endParaRPr lang="en-US" sz="2400" dirty="0">
                        <a:latin typeface="Franklin Gothic Book" panose="020B0503020102020204" pitchFamily="34" charset="0"/>
                      </a:endParaRPr>
                    </a:p>
                  </a:txBody>
                  <a:tcPr>
                    <a:solidFill>
                      <a:srgbClr val="E8303B"/>
                    </a:solidFill>
                  </a:tcPr>
                </a:tc>
                <a:tc hMerge="1">
                  <a:txBody>
                    <a:bodyPr/>
                    <a:lstStyle/>
                    <a:p>
                      <a:endParaRPr lang="en-US" dirty="0"/>
                    </a:p>
                  </a:txBody>
                  <a:tcPr/>
                </a:tc>
                <a:extLst>
                  <a:ext uri="{0D108BD9-81ED-4DB2-BD59-A6C34878D82A}">
                    <a16:rowId xmlns:a16="http://schemas.microsoft.com/office/drawing/2014/main" val="2554527412"/>
                  </a:ext>
                </a:extLst>
              </a:tr>
              <a:tr h="889729">
                <a:tc vMerge="1">
                  <a:txBody>
                    <a:bodyPr/>
                    <a:lstStyle/>
                    <a:p>
                      <a:endParaRPr lang="en-US" dirty="0"/>
                    </a:p>
                  </a:txBody>
                  <a:tcPr/>
                </a:tc>
                <a:tc>
                  <a:txBody>
                    <a:bodyPr/>
                    <a:lstStyle/>
                    <a:p>
                      <a:endParaRPr lang="en-US" sz="2400" dirty="0">
                        <a:latin typeface="Franklin Gothic Book" panose="020B0503020102020204" pitchFamily="34" charset="0"/>
                      </a:endParaRPr>
                    </a:p>
                  </a:txBody>
                  <a:tcPr/>
                </a:tc>
                <a:tc>
                  <a:txBody>
                    <a:bodyPr/>
                    <a:lstStyle/>
                    <a:p>
                      <a:r>
                        <a:rPr lang="en-US" sz="2400" b="1" dirty="0">
                          <a:latin typeface="Franklin Gothic Book" panose="020B0503020102020204" pitchFamily="34" charset="0"/>
                        </a:rPr>
                        <a:t>Long</a:t>
                      </a:r>
                      <a:r>
                        <a:rPr lang="en-US" sz="2400" b="1" baseline="0" dirty="0">
                          <a:latin typeface="Franklin Gothic Book" panose="020B0503020102020204" pitchFamily="34" charset="0"/>
                        </a:rPr>
                        <a:t>-Term</a:t>
                      </a:r>
                      <a:endParaRPr lang="en-US" sz="2400" b="1" dirty="0">
                        <a:latin typeface="Franklin Gothic Book" panose="020B0503020102020204" pitchFamily="34" charset="0"/>
                      </a:endParaRPr>
                    </a:p>
                  </a:txBody>
                  <a:tcPr/>
                </a:tc>
                <a:tc>
                  <a:txBody>
                    <a:bodyPr/>
                    <a:lstStyle/>
                    <a:p>
                      <a:r>
                        <a:rPr lang="en-US" sz="2400" b="1" dirty="0">
                          <a:latin typeface="Franklin Gothic Book" panose="020B0503020102020204" pitchFamily="34" charset="0"/>
                        </a:rPr>
                        <a:t>Recent</a:t>
                      </a:r>
                    </a:p>
                  </a:txBody>
                  <a:tcPr/>
                </a:tc>
                <a:extLst>
                  <a:ext uri="{0D108BD9-81ED-4DB2-BD59-A6C34878D82A}">
                    <a16:rowId xmlns:a16="http://schemas.microsoft.com/office/drawing/2014/main" val="1139778052"/>
                  </a:ext>
                </a:extLst>
              </a:tr>
              <a:tr h="889729">
                <a:tc vMerge="1">
                  <a:txBody>
                    <a:bodyPr/>
                    <a:lstStyle/>
                    <a:p>
                      <a:endParaRPr lang="en-US" dirty="0"/>
                    </a:p>
                  </a:txBody>
                  <a:tcPr/>
                </a:tc>
                <a:tc>
                  <a:txBody>
                    <a:bodyPr/>
                    <a:lstStyle/>
                    <a:p>
                      <a:r>
                        <a:rPr lang="en-US" sz="2400" b="1" dirty="0">
                          <a:latin typeface="Franklin Gothic Book" panose="020B0503020102020204" pitchFamily="34" charset="0"/>
                        </a:rPr>
                        <a:t>Long</a:t>
                      </a:r>
                      <a:r>
                        <a:rPr lang="en-US" sz="2400" b="1" baseline="0" dirty="0">
                          <a:latin typeface="Franklin Gothic Book" panose="020B0503020102020204" pitchFamily="34" charset="0"/>
                        </a:rPr>
                        <a:t>-T</a:t>
                      </a:r>
                      <a:r>
                        <a:rPr lang="en-US" sz="2400" b="1" dirty="0">
                          <a:latin typeface="Franklin Gothic Book" panose="020B0503020102020204" pitchFamily="34" charset="0"/>
                        </a:rPr>
                        <a:t>erm</a:t>
                      </a:r>
                    </a:p>
                  </a:txBody>
                  <a:tcPr/>
                </a:tc>
                <a:tc>
                  <a:txBody>
                    <a:bodyPr/>
                    <a:lstStyle/>
                    <a:p>
                      <a:r>
                        <a:rPr lang="en-US" sz="2400" b="1" dirty="0">
                          <a:latin typeface="Franklin Gothic Book" panose="020B0503020102020204" pitchFamily="34" charset="0"/>
                        </a:rPr>
                        <a:t>312</a:t>
                      </a:r>
                    </a:p>
                  </a:txBody>
                  <a:tcPr/>
                </a:tc>
                <a:tc>
                  <a:txBody>
                    <a:bodyPr/>
                    <a:lstStyle/>
                    <a:p>
                      <a:r>
                        <a:rPr lang="en-US" sz="2400" dirty="0">
                          <a:latin typeface="Franklin Gothic Book" panose="020B0503020102020204" pitchFamily="34" charset="0"/>
                        </a:rPr>
                        <a:t>12</a:t>
                      </a:r>
                    </a:p>
                  </a:txBody>
                  <a:tcPr/>
                </a:tc>
                <a:extLst>
                  <a:ext uri="{0D108BD9-81ED-4DB2-BD59-A6C34878D82A}">
                    <a16:rowId xmlns:a16="http://schemas.microsoft.com/office/drawing/2014/main" val="1529654909"/>
                  </a:ext>
                </a:extLst>
              </a:tr>
              <a:tr h="889729">
                <a:tc vMerge="1">
                  <a:txBody>
                    <a:bodyPr/>
                    <a:lstStyle/>
                    <a:p>
                      <a:endParaRPr lang="en-US" dirty="0"/>
                    </a:p>
                  </a:txBody>
                  <a:tcPr/>
                </a:tc>
                <a:tc>
                  <a:txBody>
                    <a:bodyPr/>
                    <a:lstStyle/>
                    <a:p>
                      <a:r>
                        <a:rPr lang="en-US" sz="2400" b="1" dirty="0">
                          <a:latin typeface="Franklin Gothic Book" panose="020B0503020102020204" pitchFamily="34" charset="0"/>
                        </a:rPr>
                        <a:t>Recent</a:t>
                      </a:r>
                    </a:p>
                  </a:txBody>
                  <a:tcPr/>
                </a:tc>
                <a:tc>
                  <a:txBody>
                    <a:bodyPr/>
                    <a:lstStyle/>
                    <a:p>
                      <a:r>
                        <a:rPr lang="en-US" sz="2400" dirty="0">
                          <a:latin typeface="Franklin Gothic Book" panose="020B0503020102020204" pitchFamily="34" charset="0"/>
                        </a:rPr>
                        <a:t>5</a:t>
                      </a:r>
                    </a:p>
                  </a:txBody>
                  <a:tcPr/>
                </a:tc>
                <a:tc>
                  <a:txBody>
                    <a:bodyPr/>
                    <a:lstStyle/>
                    <a:p>
                      <a:r>
                        <a:rPr lang="en-US" sz="2400" b="1" dirty="0">
                          <a:latin typeface="Franklin Gothic Book" panose="020B0503020102020204" pitchFamily="34" charset="0"/>
                        </a:rPr>
                        <a:t>41</a:t>
                      </a:r>
                    </a:p>
                  </a:txBody>
                  <a:tcPr/>
                </a:tc>
                <a:extLst>
                  <a:ext uri="{0D108BD9-81ED-4DB2-BD59-A6C34878D82A}">
                    <a16:rowId xmlns:a16="http://schemas.microsoft.com/office/drawing/2014/main" val="2537277018"/>
                  </a:ext>
                </a:extLst>
              </a:tr>
            </a:tbl>
          </a:graphicData>
        </a:graphic>
      </p:graphicFrame>
    </p:spTree>
    <p:extLst>
      <p:ext uri="{BB962C8B-B14F-4D97-AF65-F5344CB8AC3E}">
        <p14:creationId xmlns:p14="http://schemas.microsoft.com/office/powerpoint/2010/main" val="4187855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a:bodyPr>
          <a:lstStyle/>
          <a:p>
            <a:pPr algn="ctr"/>
            <a:r>
              <a:rPr lang="en-US" dirty="0">
                <a:solidFill>
                  <a:srgbClr val="ED1C24"/>
                </a:solidFill>
              </a:rPr>
              <a:t>Return of HIV Recency Test Results</a:t>
            </a:r>
          </a:p>
        </p:txBody>
      </p:sp>
      <p:sp>
        <p:nvSpPr>
          <p:cNvPr id="2" name="Content Placeholder 1"/>
          <p:cNvSpPr>
            <a:spLocks noGrp="1"/>
          </p:cNvSpPr>
          <p:nvPr>
            <p:ph idx="1"/>
          </p:nvPr>
        </p:nvSpPr>
        <p:spPr>
          <a:xfrm>
            <a:off x="246628" y="1805475"/>
            <a:ext cx="6620703" cy="4525963"/>
          </a:xfrm>
        </p:spPr>
        <p:txBody>
          <a:bodyPr>
            <a:normAutofit/>
          </a:bodyPr>
          <a:lstStyle/>
          <a:p>
            <a:r>
              <a:rPr lang="en-US" sz="2800" dirty="0">
                <a:solidFill>
                  <a:schemeClr val="accent4">
                    <a:lumMod val="50000"/>
                  </a:schemeClr>
                </a:solidFill>
                <a:cs typeface="Calibri" panose="020F0502020204030204" pitchFamily="34" charset="0"/>
              </a:rPr>
              <a:t>LAg + </a:t>
            </a:r>
            <a:r>
              <a:rPr lang="en-US" sz="2800" dirty="0" err="1">
                <a:solidFill>
                  <a:schemeClr val="accent4">
                    <a:lumMod val="50000"/>
                  </a:schemeClr>
                </a:solidFill>
                <a:cs typeface="Calibri" panose="020F0502020204030204" pitchFamily="34" charset="0"/>
              </a:rPr>
              <a:t>VL</a:t>
            </a:r>
            <a:r>
              <a:rPr lang="en-US" sz="2800" dirty="0">
                <a:solidFill>
                  <a:schemeClr val="accent4">
                    <a:lumMod val="50000"/>
                  </a:schemeClr>
                </a:solidFill>
                <a:cs typeface="Calibri" panose="020F0502020204030204" pitchFamily="34" charset="0"/>
              </a:rPr>
              <a:t> recency results returned to clinics: 99.5%</a:t>
            </a:r>
          </a:p>
          <a:p>
            <a:r>
              <a:rPr lang="en-US" sz="2800" dirty="0">
                <a:solidFill>
                  <a:schemeClr val="accent4">
                    <a:lumMod val="50000"/>
                  </a:schemeClr>
                </a:solidFill>
                <a:cs typeface="Calibri" panose="020F0502020204030204" pitchFamily="34" charset="0"/>
              </a:rPr>
              <a:t>Results returned to </a:t>
            </a:r>
            <a:r>
              <a:rPr lang="en-US" sz="2800" dirty="0" err="1">
                <a:solidFill>
                  <a:schemeClr val="accent4">
                    <a:lumMod val="50000"/>
                  </a:schemeClr>
                </a:solidFill>
                <a:cs typeface="Calibri" panose="020F0502020204030204" pitchFamily="34" charset="0"/>
              </a:rPr>
              <a:t>AGYW</a:t>
            </a:r>
            <a:r>
              <a:rPr lang="en-US" sz="2800" dirty="0">
                <a:solidFill>
                  <a:schemeClr val="accent4">
                    <a:lumMod val="50000"/>
                  </a:schemeClr>
                </a:solidFill>
                <a:cs typeface="Calibri" panose="020F0502020204030204" pitchFamily="34" charset="0"/>
              </a:rPr>
              <a:t>: 78.6%</a:t>
            </a:r>
          </a:p>
          <a:p>
            <a:r>
              <a:rPr lang="en-US" sz="2800" dirty="0">
                <a:solidFill>
                  <a:schemeClr val="accent4">
                    <a:lumMod val="50000"/>
                  </a:schemeClr>
                </a:solidFill>
                <a:cs typeface="Calibri" panose="020F0502020204030204" pitchFamily="34" charset="0"/>
              </a:rPr>
              <a:t>Results anecdotally well-received</a:t>
            </a:r>
          </a:p>
          <a:p>
            <a:r>
              <a:rPr lang="en-US" sz="2800" dirty="0">
                <a:solidFill>
                  <a:schemeClr val="accent4">
                    <a:lumMod val="50000"/>
                  </a:schemeClr>
                </a:solidFill>
                <a:cs typeface="Calibri" panose="020F0502020204030204" pitchFamily="34" charset="0"/>
              </a:rPr>
              <a:t>Low return to scheduled follow up visits observed at some facilities</a:t>
            </a:r>
          </a:p>
          <a:p>
            <a:endParaRPr lang="en-US"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091267" y="1805475"/>
            <a:ext cx="4684256" cy="34006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26463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19883" y="2095216"/>
            <a:ext cx="10363200" cy="1362075"/>
          </a:xfrm>
        </p:spPr>
        <p:txBody>
          <a:bodyPr>
            <a:normAutofit/>
          </a:bodyPr>
          <a:lstStyle/>
          <a:p>
            <a:r>
              <a:rPr lang="en-US" dirty="0"/>
              <a:t>HIV Recent Infection Surveillance in Routine HTS</a:t>
            </a:r>
          </a:p>
        </p:txBody>
      </p:sp>
    </p:spTree>
    <p:extLst>
      <p:ext uri="{BB962C8B-B14F-4D97-AF65-F5344CB8AC3E}">
        <p14:creationId xmlns:p14="http://schemas.microsoft.com/office/powerpoint/2010/main" val="2298873997"/>
      </p:ext>
    </p:extLst>
  </p:cSld>
  <p:clrMapOvr>
    <a:masterClrMapping/>
  </p:clrMapOvr>
</p:sld>
</file>

<file path=ppt/theme/theme1.xml><?xml version="1.0" encoding="utf-8"?>
<a:theme xmlns:a="http://schemas.openxmlformats.org/drawingml/2006/main" name="AIDS 2016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ADBD3347-1A0F-45F0-B4B5-B886B317FA11}" vid="{2289ECF3-0365-4EFC-8344-95011E66FD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AIDS2016_template</Template>
  <TotalTime>15385</TotalTime>
  <Words>1582</Words>
  <Application>Microsoft Office PowerPoint</Application>
  <PresentationFormat>Widescreen</PresentationFormat>
  <Paragraphs>176</Paragraphs>
  <Slides>17</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Arial Narrow</vt:lpstr>
      <vt:lpstr>Calibri</vt:lpstr>
      <vt:lpstr>Calibri Light</vt:lpstr>
      <vt:lpstr>Courier New</vt:lpstr>
      <vt:lpstr>Franklin Gothic Book</vt:lpstr>
      <vt:lpstr>Raleway</vt:lpstr>
      <vt:lpstr>Times New Roman</vt:lpstr>
      <vt:lpstr>Wingdings</vt:lpstr>
      <vt:lpstr>AIDS 2016_Template</vt:lpstr>
      <vt:lpstr>Recent Infection Surveillance among Pregnant Adolescent Girls and Young Women in Malawi </vt:lpstr>
      <vt:lpstr>Malawi HIV Epidemic</vt:lpstr>
      <vt:lpstr>Implementation Timeline</vt:lpstr>
      <vt:lpstr>HIV Recency Pilot</vt:lpstr>
      <vt:lpstr>HIV Recency Pilot Results</vt:lpstr>
      <vt:lpstr>Estimates of HIV Incidence Among Pregnant AGYW, 2017-2018</vt:lpstr>
      <vt:lpstr>Correlation of Asante RTRI with LAg-Avidity</vt:lpstr>
      <vt:lpstr>Return of HIV Recency Test Results</vt:lpstr>
      <vt:lpstr>HIV Recent Infection Surveillance in Routine HTS</vt:lpstr>
      <vt:lpstr>Proportion RTRI Recency Among Newly Diagnosed HIV Cases Enrolled by Test, Blantyre, Apr 4-Jul 5, 2019</vt:lpstr>
      <vt:lpstr>RTRI Results by Sex, April 4-July 5, 2019  (n=1038, Asante Sites)</vt:lpstr>
      <vt:lpstr>Recency Surveillance Preliminary Data, April 4-July 5, 2019  (n=1038, Asante Sites)</vt:lpstr>
      <vt:lpstr>Next Steps</vt:lpstr>
      <vt:lpstr>Zikomo!</vt:lpstr>
      <vt:lpstr>HIV Recency Pilot Design </vt:lpstr>
      <vt:lpstr>HIV Recent Infection Surveillance in Routine HTS</vt:lpstr>
      <vt:lpstr>Recency Surveillance Preliminary data – April 4-July 5, 2019  (n=1038, Asante Sites)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Entwistle</dc:creator>
  <cp:lastModifiedBy>Hoege, Deborah L.</cp:lastModifiedBy>
  <cp:revision>89</cp:revision>
  <cp:lastPrinted>2017-01-16T15:31:13Z</cp:lastPrinted>
  <dcterms:created xsi:type="dcterms:W3CDTF">2017-01-13T09:09:35Z</dcterms:created>
  <dcterms:modified xsi:type="dcterms:W3CDTF">2019-07-21T04:41:20Z</dcterms:modified>
</cp:coreProperties>
</file>